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_rels/slide7.xml.rels" ContentType="application/vnd.openxmlformats-package.relationships+xml"/>
  <Override PartName="/ppt/slides/_rels/slide24.xml.rels" ContentType="application/vnd.openxmlformats-package.relationships+xml"/>
  <Override PartName="/ppt/slides/_rels/slide16.xml.rels" ContentType="application/vnd.openxmlformats-package.relationships+xml"/>
  <Override PartName="/ppt/slides/_rels/slide2.xml.rels" ContentType="application/vnd.openxmlformats-package.relationships+xml"/>
  <Override PartName="/ppt/slides/_rels/slide8.xml.rels" ContentType="application/vnd.openxmlformats-package.relationships+xml"/>
  <Override PartName="/ppt/slides/_rels/slide25.xml.rels" ContentType="application/vnd.openxmlformats-package.relationships+xml"/>
  <Override PartName="/ppt/slides/_rels/slide10.xml.rels" ContentType="application/vnd.openxmlformats-package.relationships+xml"/>
  <Override PartName="/ppt/slides/_rels/slide34.xml.rels" ContentType="application/vnd.openxmlformats-package.relationships+xml"/>
  <Override PartName="/ppt/slides/_rels/slide33.xml.rels" ContentType="application/vnd.openxmlformats-package.relationships+xml"/>
  <Override PartName="/ppt/slides/_rels/slide32.xml.rels" ContentType="application/vnd.openxmlformats-package.relationships+xml"/>
  <Override PartName="/ppt/slides/_rels/slide22.xml.rels" ContentType="application/vnd.openxmlformats-package.relationships+xml"/>
  <Override PartName="/ppt/slides/_rels/slide5.xml.rels" ContentType="application/vnd.openxmlformats-package.relationships+xml"/>
  <Override PartName="/ppt/slides/_rels/slide31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  <Override PartName="/ppt/slides/_rels/slide28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27.xml.rels" ContentType="application/vnd.openxmlformats-package.relationships+xml"/>
  <Override PartName="/ppt/slides/_rels/slide6.xml.rels" ContentType="application/vnd.openxmlformats-package.relationships+xml"/>
  <Override PartName="/ppt/slides/_rels/slide23.xml.rels" ContentType="application/vnd.openxmlformats-package.relationships+xml"/>
  <Override PartName="/ppt/slides/_rels/slide35.xml.rels" ContentType="application/vnd.openxmlformats-package.relationships+xml"/>
  <Override PartName="/ppt/slides/_rels/slide36.xml.rels" ContentType="application/vnd.openxmlformats-package.relationships+xml"/>
  <Override PartName="/ppt/slides/_rels/slide1.xml.rels" ContentType="application/vnd.openxmlformats-package.relationships+xml"/>
  <Override PartName="/ppt/slides/_rels/slide19.xml.rels" ContentType="application/vnd.openxmlformats-package.relationships+xml"/>
  <Override PartName="/ppt/slides/_rels/slide12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18.xml.rels" ContentType="application/vnd.openxmlformats-package.relationships+xml"/>
  <Override PartName="/ppt/slides/_rels/slide11.xml.rels" ContentType="application/vnd.openxmlformats-package.relationships+xml"/>
  <Override PartName="/ppt/slides/_rels/slide9.xml.rels" ContentType="application/vnd.openxmlformats-package.relationships+xml"/>
  <Override PartName="/ppt/slides/_rels/slide26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17.xml.rels" ContentType="application/vnd.openxmlformats-package.relationships+xml"/>
  <Override PartName="/ppt/slides/slide29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14.xml" ContentType="application/vnd.openxmlformats-officedocument.presentationml.slide+xml"/>
  <Override PartName="/ppt/slides/slide6.xml" ContentType="application/vnd.openxmlformats-officedocument.presentationml.slide+xml"/>
  <Override PartName="/ppt/slides/slide25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13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22.xml" ContentType="application/vnd.openxmlformats-officedocument.presentationml.slide+xml"/>
  <Override PartName="/ppt/slides/slide34.xml" ContentType="application/vnd.openxmlformats-officedocument.presentationml.slide+xml"/>
  <Override PartName="/ppt/slides/slide23.xml" ContentType="application/vnd.openxmlformats-officedocument.presentationml.slide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35.xml" ContentType="application/vnd.openxmlformats-officedocument.presentationml.slide+xml"/>
  <Override PartName="/ppt/slides/slide24.xml" ContentType="application/vnd.openxmlformats-officedocument.presentationml.slide+xml"/>
  <Override PartName="/ppt/slides/slide36.xml" ContentType="application/vnd.openxmlformats-officedocument.presentationml.slide+xml"/>
  <Override PartName="/ppt/slides/slide12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slides/slide3.xml" ContentType="application/vnd.openxmlformats-officedocument.presentationml.slide+xml"/>
  <Override PartName="/ppt/slides/slide9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_rels/presentation.xml.rels" ContentType="application/vnd.openxmlformats-package.relationships+xml"/>
  <Override PartName="/ppt/media/image29.jpeg" ContentType="image/jpeg"/>
  <Override PartName="/ppt/media/image7.jpeg" ContentType="image/jpeg"/>
  <Override PartName="/ppt/media/image28.jpeg" ContentType="image/jpeg"/>
  <Override PartName="/ppt/media/image6.jpeg" ContentType="image/jpeg"/>
  <Override PartName="/ppt/media/image18.png" ContentType="image/png"/>
  <Override PartName="/ppt/media/image27.jpeg" ContentType="image/jpeg"/>
  <Override PartName="/ppt/media/image5.jpeg" ContentType="image/jpeg"/>
  <Override PartName="/ppt/media/image26.jpeg" ContentType="image/jpeg"/>
  <Override PartName="/ppt/media/image4.jpeg" ContentType="image/jpeg"/>
  <Override PartName="/ppt/media/image40.png" ContentType="image/png"/>
  <Override PartName="/ppt/media/image25.jpeg" ContentType="image/jpeg"/>
  <Override PartName="/ppt/media/image3.jpeg" ContentType="image/jpeg"/>
  <Override PartName="/ppt/media/image13.jpeg" ContentType="image/jpeg"/>
  <Override PartName="/ppt/media/image32.gif" ContentType="image/gif"/>
  <Override PartName="/ppt/media/image37.jpeg" ContentType="image/jpeg"/>
  <Override PartName="/ppt/media/image33.jpeg" ContentType="image/jpeg"/>
  <Override PartName="/ppt/media/image35.jpeg" ContentType="image/jpeg"/>
  <Override PartName="/ppt/media/image12.jpeg" ContentType="image/jpeg"/>
  <Override PartName="/ppt/media/image31.gif" ContentType="image/gif"/>
  <Override PartName="/ppt/media/image30.jpeg" ContentType="image/jpeg"/>
  <Override PartName="/ppt/media/image36.jpeg" ContentType="image/jpeg"/>
  <Override PartName="/ppt/media/image38.jpeg" ContentType="image/jpeg"/>
  <Override PartName="/ppt/media/image24.jpeg" ContentType="image/jpeg"/>
  <Override PartName="/ppt/media/image2.jpeg" ContentType="image/jpeg"/>
  <Override PartName="/ppt/media/image39.jpeg" ContentType="image/jpeg"/>
  <Override PartName="/ppt/media/image41.png" ContentType="image/png"/>
  <Override PartName="/ppt/media/image42.jpeg" ContentType="image/jpeg"/>
  <Override PartName="/ppt/media/image8.jpeg" ContentType="image/jpeg"/>
  <Override PartName="/ppt/media/image9.jpeg" ContentType="image/jpeg"/>
  <Override PartName="/ppt/media/image11.png" ContentType="image/png"/>
  <Override PartName="/ppt/media/image22.jpeg" ContentType="image/jpeg"/>
  <Override PartName="/ppt/media/image10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9.jpeg" ContentType="image/jpeg"/>
  <Override PartName="/ppt/media/image21.jpeg" ContentType="image/jpeg"/>
  <Override PartName="/ppt/media/image34.gif" ContentType="image/gif"/>
  <Override PartName="/ppt/media/image20.jpeg" ContentType="image/jpeg"/>
  <Override PartName="/ppt/media/image1.jpeg" ContentType="image/jpeg"/>
  <Override PartName="/ppt/media/image2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</p:sldIdLst>
  <p:sldSz cx="10080625" cy="567055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DBBD09E-B0F3-4BEE-ABB2-FCBB00FC161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F9F7F161-5642-4DCF-B007-F9F00859B02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en-U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en-GB" sz="440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GB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GB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GB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GB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>
          <a:xfrm>
            <a:off x="504000" y="5165280"/>
            <a:ext cx="2348280" cy="39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>
              <a:buNone/>
              <a:defRPr b="0" lang="en-GB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&lt;date/time&gt;</a:t>
            </a:r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>
          <a:xfrm>
            <a:off x="3447360" y="5165280"/>
            <a:ext cx="3195000" cy="39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ctr">
              <a:buNone/>
              <a:defRPr b="0" lang="en-GB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&lt;footer&gt;</a:t>
            </a:r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>
          <a:xfrm>
            <a:off x="7227360" y="5165280"/>
            <a:ext cx="2348280" cy="390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indent="0" algn="r">
              <a:buNone/>
              <a:defRPr b="0" lang="en-GB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A5A6A009-AD35-4E4C-8D04-2DB5860AC39A}" type="slidenum">
              <a:rPr b="0" lang="en-GB" sz="1400" spc="-1" strike="noStrike">
                <a:solidFill>
                  <a:srgbClr val="000000"/>
                </a:solidFill>
                <a:latin typeface="Times New Roman"/>
              </a:rPr>
              <a:t>&lt;number&gt;</a:t>
            </a:fld>
            <a:endParaRPr b="0" lang="en-GB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video" Target="file:///home/peter/Documents/Research/Conferences%20and%20Talks/IReNA-INT%20Workshop%202024/Talks/ezgif-7-c3e9acba8f.mp4" TargetMode="External"/><Relationship Id="rId3" Type="http://schemas.microsoft.com/office/2007/relationships/media" Target="file:///home/peter/Documents/Research/Conferences%20and%20Talks/IReNA-INT%20Workshop%202024/Talks/ezgif-7-c3e9acba8f.mp4" TargetMode="External"/><Relationship Id="rId4" Type="http://schemas.openxmlformats.org/officeDocument/2006/relationships/image" Target="../media/image18.png"/><Relationship Id="rId5" Type="http://schemas.openxmlformats.org/officeDocument/2006/relationships/video" Target="file:///home/peter/Documents/Research/Conferences%20and%20Talks/IReNA-INT%20Workshop%202024/Talks/ezgif-7-c3e9acba8f.mp4" TargetMode="External"/><Relationship Id="rId6" Type="http://schemas.microsoft.com/office/2007/relationships/media" Target="file:///home/peter/Documents/Research/Conferences%20and%20Talks/IReNA-INT%20Workshop%202024/Talks/ezgif-7-c3e9acba8f.mp4" TargetMode="External"/><Relationship Id="rId7" Type="http://schemas.openxmlformats.org/officeDocument/2006/relationships/image" Target="../media/image18.png"/><Relationship Id="rId8" Type="http://schemas.openxmlformats.org/officeDocument/2006/relationships/slideLayout" Target="../slideLayouts/slideLayout1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1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31.gif"/><Relationship Id="rId3" Type="http://schemas.openxmlformats.org/officeDocument/2006/relationships/image" Target="../media/image32.gif"/><Relationship Id="rId4" Type="http://schemas.openxmlformats.org/officeDocument/2006/relationships/image" Target="../media/image32.gif"/><Relationship Id="rId5" Type="http://schemas.openxmlformats.org/officeDocument/2006/relationships/slideLayout" Target="../slideLayouts/slideLayout1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image" Target="../media/image34.gif"/><Relationship Id="rId3" Type="http://schemas.openxmlformats.org/officeDocument/2006/relationships/image" Target="../media/image34.gif"/><Relationship Id="rId4" Type="http://schemas.openxmlformats.org/officeDocument/2006/relationships/image" Target="../media/image31.gif"/><Relationship Id="rId5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1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1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1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1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1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1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slideLayout" Target="../slideLayouts/slideLayout1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42.jpe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" descr=""/>
          <p:cNvPicPr/>
          <p:nvPr/>
        </p:nvPicPr>
        <p:blipFill>
          <a:blip r:embed="rId1"/>
          <a:stretch/>
        </p:blipFill>
        <p:spPr>
          <a:xfrm>
            <a:off x="-360" y="0"/>
            <a:ext cx="10081080" cy="5670000"/>
          </a:xfrm>
          <a:prstGeom prst="rect">
            <a:avLst/>
          </a:prstGeom>
          <a:ln w="0">
            <a:noFill/>
          </a:ln>
        </p:spPr>
      </p:pic>
      <p:sp>
        <p:nvSpPr>
          <p:cNvPr id="8" name=""/>
          <p:cNvSpPr txBox="1"/>
          <p:nvPr/>
        </p:nvSpPr>
        <p:spPr>
          <a:xfrm>
            <a:off x="2610000" y="3240000"/>
            <a:ext cx="4860000" cy="6822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algn="ctr"/>
            <a:r>
              <a:rPr b="0" lang="en-GB" sz="1550" spc="-1" strike="noStrike">
                <a:ln>
                  <a:solidFill>
                    <a:srgbClr val="a2201d"/>
                  </a:solidFill>
                </a:ln>
                <a:solidFill>
                  <a:srgbClr val="ffffff"/>
                </a:solidFill>
                <a:latin typeface="LM Sans 10"/>
              </a:rPr>
              <a:t>&amp; Nanda Rea, S. Ascenzi, K. Kovlakas, F. Coti Zelati, A. Marino, D. Viganó, J. Pons</a:t>
            </a:r>
            <a:r>
              <a:rPr b="0" lang="en-GB" sz="1550" spc="-1" strike="noStrike">
                <a:solidFill>
                  <a:srgbClr val="a2201d"/>
                </a:solidFill>
                <a:latin typeface="LM Sans 10"/>
              </a:rPr>
              <a:t> </a:t>
            </a:r>
            <a:endParaRPr b="0" lang="en-GB" sz="155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" descr=""/>
          <p:cNvPicPr/>
          <p:nvPr/>
        </p:nvPicPr>
        <p:blipFill>
          <a:blip r:embed="rId1"/>
          <a:stretch/>
        </p:blipFill>
        <p:spPr>
          <a:xfrm>
            <a:off x="-360" y="0"/>
            <a:ext cx="10081080" cy="5670000"/>
          </a:xfrm>
          <a:prstGeom prst="rect">
            <a:avLst/>
          </a:prstGeom>
          <a:ln w="0">
            <a:noFill/>
          </a:ln>
        </p:spPr>
      </p:pic>
      <p:sp>
        <p:nvSpPr>
          <p:cNvPr id="21" name=""/>
          <p:cNvSpPr/>
          <p:nvPr/>
        </p:nvSpPr>
        <p:spPr>
          <a:xfrm>
            <a:off x="180000" y="2160000"/>
            <a:ext cx="8460000" cy="3240000"/>
          </a:xfrm>
          <a:prstGeom prst="rect">
            <a:avLst/>
          </a:prstGeom>
          <a:solidFill>
            <a:srgbClr val="ffffff"/>
          </a:solidFill>
          <a:ln w="0">
            <a:solidFill>
              <a:schemeClr val="lt1">
                <a:lumOff val="0"/>
              </a:schemeClr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" name="" descr=""/>
          <p:cNvPicPr/>
          <p:nvPr/>
        </p:nvPicPr>
        <p:blipFill>
          <a:blip r:embed="rId2"/>
          <a:stretch/>
        </p:blipFill>
        <p:spPr>
          <a:xfrm>
            <a:off x="0" y="2340000"/>
            <a:ext cx="8365320" cy="2408040"/>
          </a:xfrm>
          <a:prstGeom prst="rect">
            <a:avLst/>
          </a:prstGeom>
          <a:ln w="0">
            <a:noFill/>
          </a:ln>
        </p:spPr>
      </p:pic>
      <p:sp>
        <p:nvSpPr>
          <p:cNvPr id="23" name=""/>
          <p:cNvSpPr txBox="1"/>
          <p:nvPr/>
        </p:nvSpPr>
        <p:spPr>
          <a:xfrm>
            <a:off x="2160000" y="3780000"/>
            <a:ext cx="653400" cy="424080"/>
          </a:xfrm>
          <a:prstGeom prst="rect">
            <a:avLst/>
          </a:prstGeom>
          <a:noFill/>
          <a:ln w="0">
            <a:noFill/>
          </a:ln>
        </p:spPr>
        <p:txBody>
          <a:bodyPr wrap="none"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LM Sans 10"/>
              </a:rPr>
              <a:t>10⁸G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"/>
          <p:cNvSpPr txBox="1"/>
          <p:nvPr/>
        </p:nvSpPr>
        <p:spPr>
          <a:xfrm>
            <a:off x="4860000" y="3780000"/>
            <a:ext cx="900000" cy="757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GB" sz="1800" spc="-1" strike="noStrike">
                <a:solidFill>
                  <a:srgbClr val="000000"/>
                </a:solidFill>
                <a:latin typeface="LM Sans 10"/>
              </a:rPr>
              <a:t>10¹²G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"/>
          <p:cNvSpPr txBox="1"/>
          <p:nvPr/>
        </p:nvSpPr>
        <p:spPr>
          <a:xfrm>
            <a:off x="7416000" y="3780360"/>
            <a:ext cx="900000" cy="75780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GB" sz="1800" spc="-1" strike="noStrike">
                <a:solidFill>
                  <a:srgbClr val="000000"/>
                </a:solidFill>
                <a:latin typeface="LM Sans 10"/>
              </a:rPr>
              <a:t>10¹⁴G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" descr=""/>
          <p:cNvPicPr/>
          <p:nvPr/>
        </p:nvPicPr>
        <p:blipFill>
          <a:blip r:embed="rId1"/>
          <a:stretch/>
        </p:blipFill>
        <p:spPr>
          <a:xfrm>
            <a:off x="-360" y="0"/>
            <a:ext cx="10081080" cy="5670000"/>
          </a:xfrm>
          <a:prstGeom prst="rect">
            <a:avLst/>
          </a:prstGeom>
          <a:ln w="0">
            <a:noFill/>
          </a:ln>
        </p:spPr>
      </p:pic>
      <p:sp>
        <p:nvSpPr>
          <p:cNvPr id="27" name=""/>
          <p:cNvSpPr txBox="1"/>
          <p:nvPr/>
        </p:nvSpPr>
        <p:spPr>
          <a:xfrm>
            <a:off x="3908160" y="3868920"/>
            <a:ext cx="1598040" cy="415080"/>
          </a:xfrm>
          <a:prstGeom prst="rect">
            <a:avLst/>
          </a:prstGeom>
          <a:noFill/>
          <a:ln w="0">
            <a:noFill/>
          </a:ln>
        </p:spPr>
        <p:txBody>
          <a:bodyPr wrap="none" lIns="90000" rIns="90000" tIns="45000" bIns="45000" anchor="t">
            <a:noAutofit/>
          </a:bodyPr>
          <a:p>
            <a:r>
              <a:rPr b="0" lang="en-GB" sz="1750" spc="-1" strike="noStrike">
                <a:solidFill>
                  <a:srgbClr val="505050"/>
                </a:solidFill>
                <a:latin typeface="LM Sans 10"/>
              </a:rPr>
              <a:t>(default: 3 km)</a:t>
            </a:r>
            <a:endParaRPr b="0" lang="en-GB" sz="175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" descr=""/>
          <p:cNvPicPr/>
          <p:nvPr/>
        </p:nvPicPr>
        <p:blipFill>
          <a:blip r:embed="rId1"/>
          <a:stretch/>
        </p:blipFill>
        <p:spPr>
          <a:xfrm>
            <a:off x="-360" y="0"/>
            <a:ext cx="1008108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" descr=""/>
          <p:cNvPicPr/>
          <p:nvPr/>
        </p:nvPicPr>
        <p:blipFill>
          <a:blip r:embed="rId1"/>
          <a:stretch/>
        </p:blipFill>
        <p:spPr>
          <a:xfrm>
            <a:off x="-360" y="0"/>
            <a:ext cx="1008108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" descr=""/>
          <p:cNvPicPr/>
          <p:nvPr/>
        </p:nvPicPr>
        <p:blipFill>
          <a:blip r:embed="rId1"/>
          <a:stretch/>
        </p:blipFill>
        <p:spPr>
          <a:xfrm>
            <a:off x="-360" y="0"/>
            <a:ext cx="1008108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" descr=""/>
          <p:cNvPicPr/>
          <p:nvPr/>
        </p:nvPicPr>
        <p:blipFill>
          <a:blip r:embed="rId1"/>
          <a:stretch/>
        </p:blipFill>
        <p:spPr>
          <a:xfrm>
            <a:off x="-360" y="0"/>
            <a:ext cx="10081080" cy="5670000"/>
          </a:xfrm>
          <a:prstGeom prst="rect">
            <a:avLst/>
          </a:prstGeom>
          <a:ln w="0">
            <a:noFill/>
          </a:ln>
        </p:spPr>
      </p:pic>
      <p:sp>
        <p:nvSpPr>
          <p:cNvPr id="32" name=""/>
          <p:cNvSpPr txBox="1"/>
          <p:nvPr/>
        </p:nvSpPr>
        <p:spPr>
          <a:xfrm>
            <a:off x="180000" y="180000"/>
            <a:ext cx="4965120" cy="536760"/>
          </a:xfrm>
          <a:prstGeom prst="rect">
            <a:avLst/>
          </a:prstGeom>
          <a:noFill/>
          <a:ln w="0">
            <a:noFill/>
          </a:ln>
        </p:spPr>
        <p:txBody>
          <a:bodyPr wrap="none" lIns="90000" rIns="90000" tIns="45000" bIns="45000" anchor="t">
            <a:noAutofit/>
          </a:bodyPr>
          <a:p>
            <a:r>
              <a:rPr b="0" lang="en-GB" sz="2400" spc="-1" strike="noStrike">
                <a:solidFill>
                  <a:srgbClr val="c20010"/>
                </a:solidFill>
                <a:highlight>
                  <a:srgbClr val="ececec"/>
                </a:highlight>
                <a:latin typeface="LM Sans 10"/>
              </a:rPr>
              <a:t>The outermost injection boundary </a:t>
            </a:r>
            <a:r>
              <a:rPr b="0" i="1" lang="en-GB" sz="2400" spc="-1" strike="noStrike">
                <a:solidFill>
                  <a:srgbClr val="c20010"/>
                </a:solidFill>
                <a:highlight>
                  <a:srgbClr val="ececec"/>
                </a:highlight>
                <a:latin typeface="LM Sans 10"/>
              </a:rPr>
              <a:t>h</a:t>
            </a:r>
            <a:r>
              <a:rPr b="0" lang="en-GB" sz="2400" spc="-1" strike="noStrike" baseline="-8000">
                <a:solidFill>
                  <a:srgbClr val="c20010"/>
                </a:solidFill>
                <a:highlight>
                  <a:srgbClr val="ececec"/>
                </a:highlight>
                <a:latin typeface="LM Sans 10"/>
              </a:rPr>
              <a:t>1</a:t>
            </a:r>
            <a:r>
              <a:rPr b="0" lang="en-GB" sz="2400" spc="-1" strike="noStrike">
                <a:solidFill>
                  <a:srgbClr val="000000"/>
                </a:solidFill>
                <a:highlight>
                  <a:srgbClr val="ececec"/>
                </a:highlight>
                <a:latin typeface="LM Sans 10"/>
              </a:rPr>
              <a:t> 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" descr=""/>
          <p:cNvPicPr/>
          <p:nvPr/>
        </p:nvPicPr>
        <p:blipFill>
          <a:blip r:embed="rId1"/>
          <a:stretch/>
        </p:blipFill>
        <p:spPr>
          <a:xfrm>
            <a:off x="-360" y="0"/>
            <a:ext cx="10081080" cy="5670000"/>
          </a:xfrm>
          <a:prstGeom prst="rect">
            <a:avLst/>
          </a:prstGeom>
          <a:ln w="0">
            <a:noFill/>
          </a:ln>
        </p:spPr>
      </p:pic>
      <p:pic>
        <p:nvPicPr>
          <p:cNvPr id="34" name="" descr="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r:link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520" y="3423600"/>
            <a:ext cx="2700360" cy="2381040"/>
          </a:xfrm>
          <a:prstGeom prst="rect">
            <a:avLst/>
          </a:prstGeom>
          <a:ln w="0">
            <a:noFill/>
          </a:ln>
        </p:spPr>
      </p:pic>
      <p:pic>
        <p:nvPicPr>
          <p:cNvPr id="35" name="" descr="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r:link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3480" y="3312000"/>
            <a:ext cx="2908440" cy="2564640"/>
          </a:xfrm>
          <a:prstGeom prst="rect">
            <a:avLst/>
          </a:prstGeom>
          <a:ln w="0">
            <a:noFill/>
          </a:ln>
        </p:spPr>
      </p:pic>
      <p:sp>
        <p:nvSpPr>
          <p:cNvPr id="36" name=""/>
          <p:cNvSpPr txBox="1"/>
          <p:nvPr/>
        </p:nvSpPr>
        <p:spPr>
          <a:xfrm>
            <a:off x="218880" y="182880"/>
            <a:ext cx="4965120" cy="5371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r>
              <a:rPr b="0" lang="en-GB" sz="2400" spc="-1" strike="noStrike">
                <a:solidFill>
                  <a:srgbClr val="c20010"/>
                </a:solidFill>
                <a:highlight>
                  <a:srgbClr val="ececec"/>
                </a:highlight>
                <a:latin typeface="LM Sans 10"/>
              </a:rPr>
              <a:t>The innermost injection boundary </a:t>
            </a:r>
            <a:r>
              <a:rPr b="0" i="1" lang="en-GB" sz="2400" spc="-1" strike="noStrike">
                <a:solidFill>
                  <a:srgbClr val="c20010"/>
                </a:solidFill>
                <a:highlight>
                  <a:srgbClr val="ececec"/>
                </a:highlight>
                <a:latin typeface="LM Sans 10"/>
              </a:rPr>
              <a:t>h</a:t>
            </a:r>
            <a:r>
              <a:rPr b="0" i="1" lang="en-GB" sz="2400" spc="-1" strike="noStrike" baseline="-8000">
                <a:solidFill>
                  <a:srgbClr val="c20010"/>
                </a:solidFill>
                <a:highlight>
                  <a:srgbClr val="ececec"/>
                </a:highlight>
                <a:latin typeface="LM Sans 10"/>
              </a:rPr>
              <a:t>2 </a:t>
            </a:r>
            <a:r>
              <a:rPr b="0" lang="en-GB" sz="2400" spc="-1" strike="noStrike">
                <a:solidFill>
                  <a:srgbClr val="000000"/>
                </a:solidFill>
                <a:highlight>
                  <a:srgbClr val="ececec"/>
                </a:highlight>
                <a:latin typeface="LM Sans 10"/>
              </a:rPr>
              <a:t> 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" descr=""/>
          <p:cNvPicPr/>
          <p:nvPr/>
        </p:nvPicPr>
        <p:blipFill>
          <a:blip r:embed="rId1"/>
          <a:stretch/>
        </p:blipFill>
        <p:spPr>
          <a:xfrm>
            <a:off x="-360" y="0"/>
            <a:ext cx="1008108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" descr=""/>
          <p:cNvPicPr/>
          <p:nvPr/>
        </p:nvPicPr>
        <p:blipFill>
          <a:blip r:embed="rId1"/>
          <a:stretch/>
        </p:blipFill>
        <p:spPr>
          <a:xfrm>
            <a:off x="-360" y="0"/>
            <a:ext cx="1008108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" descr=""/>
          <p:cNvPicPr/>
          <p:nvPr/>
        </p:nvPicPr>
        <p:blipFill>
          <a:blip r:embed="rId1"/>
          <a:stretch/>
        </p:blipFill>
        <p:spPr>
          <a:xfrm>
            <a:off x="-360" y="0"/>
            <a:ext cx="1008108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" descr=""/>
          <p:cNvPicPr/>
          <p:nvPr/>
        </p:nvPicPr>
        <p:blipFill>
          <a:blip r:embed="rId1"/>
          <a:stretch/>
        </p:blipFill>
        <p:spPr>
          <a:xfrm>
            <a:off x="-360" y="0"/>
            <a:ext cx="1008108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" descr=""/>
          <p:cNvPicPr/>
          <p:nvPr/>
        </p:nvPicPr>
        <p:blipFill>
          <a:blip r:embed="rId1"/>
          <a:stretch/>
        </p:blipFill>
        <p:spPr>
          <a:xfrm>
            <a:off x="-360" y="0"/>
            <a:ext cx="1008108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" descr=""/>
          <p:cNvPicPr/>
          <p:nvPr/>
        </p:nvPicPr>
        <p:blipFill>
          <a:blip r:embed="rId1"/>
          <a:stretch/>
        </p:blipFill>
        <p:spPr>
          <a:xfrm>
            <a:off x="-360" y="0"/>
            <a:ext cx="1008108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" descr=""/>
          <p:cNvPicPr/>
          <p:nvPr/>
        </p:nvPicPr>
        <p:blipFill>
          <a:blip r:embed="rId1"/>
          <a:stretch/>
        </p:blipFill>
        <p:spPr>
          <a:xfrm>
            <a:off x="-360" y="0"/>
            <a:ext cx="10081080" cy="5670000"/>
          </a:xfrm>
          <a:prstGeom prst="rect">
            <a:avLst/>
          </a:prstGeom>
          <a:ln w="0">
            <a:noFill/>
          </a:ln>
        </p:spPr>
      </p:pic>
      <p:sp>
        <p:nvSpPr>
          <p:cNvPr id="43" name=""/>
          <p:cNvSpPr txBox="1"/>
          <p:nvPr/>
        </p:nvSpPr>
        <p:spPr>
          <a:xfrm>
            <a:off x="3420000" y="5155920"/>
            <a:ext cx="2111760" cy="424080"/>
          </a:xfrm>
          <a:prstGeom prst="rect">
            <a:avLst/>
          </a:prstGeom>
          <a:noFill/>
          <a:ln w="0">
            <a:noFill/>
          </a:ln>
        </p:spPr>
        <p:txBody>
          <a:bodyPr wrap="none" lIns="90000" rIns="90000" tIns="45000" bIns="45000" anchor="t">
            <a:noAutofit/>
          </a:bodyPr>
          <a:p>
            <a:r>
              <a:rPr b="0" lang="en-GB" sz="1800" spc="-1" strike="noStrike">
                <a:solidFill>
                  <a:srgbClr val="000000"/>
                </a:solidFill>
                <a:latin typeface="LM Sans 10"/>
              </a:rPr>
              <a:t>See talk by Stefano!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" descr=""/>
          <p:cNvPicPr/>
          <p:nvPr/>
        </p:nvPicPr>
        <p:blipFill>
          <a:blip r:embed="rId1"/>
          <a:stretch/>
        </p:blipFill>
        <p:spPr>
          <a:xfrm>
            <a:off x="-360" y="0"/>
            <a:ext cx="10081080" cy="5670000"/>
          </a:xfrm>
          <a:prstGeom prst="rect">
            <a:avLst/>
          </a:prstGeom>
          <a:ln w="0">
            <a:noFill/>
          </a:ln>
        </p:spPr>
      </p:pic>
      <p:sp>
        <p:nvSpPr>
          <p:cNvPr id="45" name=""/>
          <p:cNvSpPr txBox="1"/>
          <p:nvPr/>
        </p:nvSpPr>
        <p:spPr>
          <a:xfrm>
            <a:off x="7079760" y="4680000"/>
            <a:ext cx="1020240" cy="351000"/>
          </a:xfrm>
          <a:prstGeom prst="rect">
            <a:avLst/>
          </a:prstGeom>
          <a:noFill/>
          <a:ln w="0">
            <a:noFill/>
          </a:ln>
        </p:spPr>
        <p:txBody>
          <a:bodyPr wrap="none" lIns="90000" rIns="90000" tIns="45000" bIns="45000" anchor="t">
            <a:noAutofit/>
          </a:bodyPr>
          <a:p>
            <a:r>
              <a:rPr b="0" lang="en-GB" sz="1400" spc="-1" strike="noStrike">
                <a:solidFill>
                  <a:srgbClr val="b00000"/>
                </a:solidFill>
                <a:latin typeface="LM Sans 10"/>
              </a:rPr>
              <a:t>Preliminary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" descr=""/>
          <p:cNvPicPr/>
          <p:nvPr/>
        </p:nvPicPr>
        <p:blipFill>
          <a:blip r:embed="rId1"/>
          <a:stretch/>
        </p:blipFill>
        <p:spPr>
          <a:xfrm>
            <a:off x="-360" y="0"/>
            <a:ext cx="10081080" cy="5670000"/>
          </a:xfrm>
          <a:prstGeom prst="rect">
            <a:avLst/>
          </a:prstGeom>
          <a:ln w="0">
            <a:noFill/>
          </a:ln>
        </p:spPr>
      </p:pic>
      <p:sp>
        <p:nvSpPr>
          <p:cNvPr id="47" name=""/>
          <p:cNvSpPr/>
          <p:nvPr/>
        </p:nvSpPr>
        <p:spPr>
          <a:xfrm>
            <a:off x="36000" y="1728000"/>
            <a:ext cx="8280000" cy="36000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" name=""/>
          <p:cNvSpPr txBox="1"/>
          <p:nvPr/>
        </p:nvSpPr>
        <p:spPr>
          <a:xfrm>
            <a:off x="7079760" y="4680360"/>
            <a:ext cx="1020240" cy="351000"/>
          </a:xfrm>
          <a:prstGeom prst="rect">
            <a:avLst/>
          </a:prstGeom>
          <a:noFill/>
          <a:ln w="0">
            <a:noFill/>
          </a:ln>
        </p:spPr>
        <p:txBody>
          <a:bodyPr wrap="none" lIns="90000" rIns="90000" tIns="45000" bIns="45000" anchor="t">
            <a:noAutofit/>
          </a:bodyPr>
          <a:p>
            <a:r>
              <a:rPr b="0" lang="en-GB" sz="1400" spc="-1" strike="noStrike">
                <a:solidFill>
                  <a:srgbClr val="b00000"/>
                </a:solidFill>
                <a:latin typeface="LM Sans 10"/>
              </a:rPr>
              <a:t>Preliminary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" descr=""/>
          <p:cNvPicPr/>
          <p:nvPr/>
        </p:nvPicPr>
        <p:blipFill>
          <a:blip r:embed="rId1"/>
          <a:stretch/>
        </p:blipFill>
        <p:spPr>
          <a:xfrm>
            <a:off x="-360" y="0"/>
            <a:ext cx="10081080" cy="5670000"/>
          </a:xfrm>
          <a:prstGeom prst="rect">
            <a:avLst/>
          </a:prstGeom>
          <a:ln w="0">
            <a:noFill/>
          </a:ln>
        </p:spPr>
      </p:pic>
      <p:sp>
        <p:nvSpPr>
          <p:cNvPr id="50" name=""/>
          <p:cNvSpPr txBox="1"/>
          <p:nvPr/>
        </p:nvSpPr>
        <p:spPr>
          <a:xfrm>
            <a:off x="7079760" y="4680360"/>
            <a:ext cx="1020240" cy="351000"/>
          </a:xfrm>
          <a:prstGeom prst="rect">
            <a:avLst/>
          </a:prstGeom>
          <a:noFill/>
          <a:ln w="0">
            <a:noFill/>
          </a:ln>
        </p:spPr>
        <p:txBody>
          <a:bodyPr wrap="none" lIns="90000" rIns="90000" tIns="45000" bIns="45000" anchor="t">
            <a:noAutofit/>
          </a:bodyPr>
          <a:p>
            <a:r>
              <a:rPr b="0" lang="en-GB" sz="1400" spc="-1" strike="noStrike">
                <a:solidFill>
                  <a:srgbClr val="b00000"/>
                </a:solidFill>
                <a:latin typeface="LM Sans 10"/>
              </a:rPr>
              <a:t>Preliminary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" descr=""/>
          <p:cNvPicPr/>
          <p:nvPr/>
        </p:nvPicPr>
        <p:blipFill>
          <a:blip r:embed="rId1"/>
          <a:stretch/>
        </p:blipFill>
        <p:spPr>
          <a:xfrm>
            <a:off x="-360" y="0"/>
            <a:ext cx="10081080" cy="5670000"/>
          </a:xfrm>
          <a:prstGeom prst="rect">
            <a:avLst/>
          </a:prstGeom>
          <a:ln w="0">
            <a:noFill/>
          </a:ln>
        </p:spPr>
      </p:pic>
      <p:sp>
        <p:nvSpPr>
          <p:cNvPr id="52" name=""/>
          <p:cNvSpPr txBox="1"/>
          <p:nvPr/>
        </p:nvSpPr>
        <p:spPr>
          <a:xfrm>
            <a:off x="7200000" y="4869000"/>
            <a:ext cx="1020240" cy="351000"/>
          </a:xfrm>
          <a:prstGeom prst="rect">
            <a:avLst/>
          </a:prstGeom>
          <a:noFill/>
          <a:ln w="0">
            <a:noFill/>
          </a:ln>
        </p:spPr>
        <p:txBody>
          <a:bodyPr wrap="none" lIns="90000" rIns="90000" tIns="45000" bIns="45000" anchor="t">
            <a:noAutofit/>
          </a:bodyPr>
          <a:p>
            <a:r>
              <a:rPr b="0" lang="en-GB" sz="1400" spc="-1" strike="noStrike">
                <a:solidFill>
                  <a:srgbClr val="b00000"/>
                </a:solidFill>
                <a:latin typeface="LM Sans 10"/>
              </a:rPr>
              <a:t>Preliminary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" descr=""/>
          <p:cNvPicPr/>
          <p:nvPr/>
        </p:nvPicPr>
        <p:blipFill>
          <a:blip r:embed="rId1"/>
          <a:stretch/>
        </p:blipFill>
        <p:spPr>
          <a:xfrm>
            <a:off x="-360" y="0"/>
            <a:ext cx="10081080" cy="5670000"/>
          </a:xfrm>
          <a:prstGeom prst="rect">
            <a:avLst/>
          </a:prstGeom>
          <a:ln w="0">
            <a:noFill/>
          </a:ln>
        </p:spPr>
      </p:pic>
      <p:sp>
        <p:nvSpPr>
          <p:cNvPr id="54" name=""/>
          <p:cNvSpPr txBox="1"/>
          <p:nvPr/>
        </p:nvSpPr>
        <p:spPr>
          <a:xfrm>
            <a:off x="216000" y="1188000"/>
            <a:ext cx="8249040" cy="424080"/>
          </a:xfrm>
          <a:prstGeom prst="rect">
            <a:avLst/>
          </a:prstGeom>
          <a:noFill/>
          <a:ln w="0">
            <a:noFill/>
          </a:ln>
        </p:spPr>
        <p:txBody>
          <a:bodyPr wrap="none" lIns="90000" rIns="90000" tIns="45000" bIns="45000" anchor="t">
            <a:noAutofit/>
          </a:bodyPr>
          <a:p>
            <a:r>
              <a:rPr b="0" lang="en-GB" sz="1800" spc="-1" strike="noStrike">
                <a:solidFill>
                  <a:srgbClr val="616161"/>
                </a:solidFill>
                <a:highlight>
                  <a:srgbClr val="ffffff"/>
                </a:highlight>
                <a:latin typeface="LM Sans 10"/>
              </a:rPr>
              <a:t>In observational practice, the (thermal) spectrum is often modelled with a single BB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"/>
          <p:cNvSpPr txBox="1"/>
          <p:nvPr/>
        </p:nvSpPr>
        <p:spPr>
          <a:xfrm>
            <a:off x="7200000" y="4860000"/>
            <a:ext cx="1020240" cy="351000"/>
          </a:xfrm>
          <a:prstGeom prst="rect">
            <a:avLst/>
          </a:prstGeom>
          <a:noFill/>
          <a:ln w="0">
            <a:noFill/>
          </a:ln>
        </p:spPr>
        <p:txBody>
          <a:bodyPr wrap="none" lIns="90000" rIns="90000" tIns="45000" bIns="45000" anchor="t">
            <a:noAutofit/>
          </a:bodyPr>
          <a:p>
            <a:r>
              <a:rPr b="0" lang="en-GB" sz="1400" spc="-1" strike="noStrike">
                <a:solidFill>
                  <a:srgbClr val="b00000"/>
                </a:solidFill>
                <a:latin typeface="LM Sans 10"/>
              </a:rPr>
              <a:t>Preliminary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" descr=""/>
          <p:cNvPicPr/>
          <p:nvPr/>
        </p:nvPicPr>
        <p:blipFill>
          <a:blip r:embed="rId1"/>
          <a:stretch/>
        </p:blipFill>
        <p:spPr>
          <a:xfrm>
            <a:off x="-360" y="0"/>
            <a:ext cx="10081080" cy="5670000"/>
          </a:xfrm>
          <a:prstGeom prst="rect">
            <a:avLst/>
          </a:prstGeom>
          <a:ln w="0">
            <a:noFill/>
          </a:ln>
        </p:spPr>
      </p:pic>
      <p:pic>
        <p:nvPicPr>
          <p:cNvPr id="57" name="" descr=""/>
          <p:cNvPicPr/>
          <p:nvPr/>
        </p:nvPicPr>
        <p:blipFill>
          <a:blip r:embed="rId2"/>
          <a:stretch/>
        </p:blipFill>
        <p:spPr>
          <a:xfrm>
            <a:off x="5940000" y="1491840"/>
            <a:ext cx="2700000" cy="2144160"/>
          </a:xfrm>
          <a:prstGeom prst="rect">
            <a:avLst/>
          </a:prstGeom>
          <a:ln w="0">
            <a:noFill/>
          </a:ln>
        </p:spPr>
      </p:pic>
      <p:pic>
        <p:nvPicPr>
          <p:cNvPr id="58" name="" descr=""/>
          <p:cNvPicPr/>
          <p:nvPr/>
        </p:nvPicPr>
        <p:blipFill>
          <a:blip r:embed="rId3"/>
          <a:stretch/>
        </p:blipFill>
        <p:spPr>
          <a:xfrm>
            <a:off x="5976000" y="3637440"/>
            <a:ext cx="2604960" cy="1942560"/>
          </a:xfrm>
          <a:prstGeom prst="rect">
            <a:avLst/>
          </a:prstGeom>
          <a:ln w="0">
            <a:noFill/>
          </a:ln>
        </p:spPr>
      </p:pic>
      <p:pic>
        <p:nvPicPr>
          <p:cNvPr id="59" name="" descr=""/>
          <p:cNvPicPr/>
          <p:nvPr/>
        </p:nvPicPr>
        <p:blipFill>
          <a:blip r:embed="rId4"/>
          <a:stretch/>
        </p:blipFill>
        <p:spPr>
          <a:xfrm>
            <a:off x="5976000" y="3593520"/>
            <a:ext cx="2664000" cy="1986480"/>
          </a:xfrm>
          <a:prstGeom prst="rect">
            <a:avLst/>
          </a:prstGeom>
          <a:ln w="0">
            <a:noFill/>
          </a:ln>
        </p:spPr>
      </p:pic>
      <p:sp>
        <p:nvSpPr>
          <p:cNvPr id="60" name=""/>
          <p:cNvSpPr txBox="1"/>
          <p:nvPr/>
        </p:nvSpPr>
        <p:spPr>
          <a:xfrm>
            <a:off x="7200000" y="4860360"/>
            <a:ext cx="1020240" cy="351000"/>
          </a:xfrm>
          <a:prstGeom prst="rect">
            <a:avLst/>
          </a:prstGeom>
          <a:noFill/>
          <a:ln w="0">
            <a:noFill/>
          </a:ln>
        </p:spPr>
        <p:txBody>
          <a:bodyPr wrap="none" lIns="90000" rIns="90000" tIns="45000" bIns="45000" anchor="t">
            <a:noAutofit/>
          </a:bodyPr>
          <a:p>
            <a:r>
              <a:rPr b="0" lang="en-GB" sz="1400" spc="-1" strike="noStrike">
                <a:solidFill>
                  <a:srgbClr val="b00000"/>
                </a:solidFill>
                <a:latin typeface="LM Sans 10"/>
              </a:rPr>
              <a:t>Preliminary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" descr=""/>
          <p:cNvPicPr/>
          <p:nvPr/>
        </p:nvPicPr>
        <p:blipFill>
          <a:blip r:embed="rId1"/>
          <a:stretch/>
        </p:blipFill>
        <p:spPr>
          <a:xfrm>
            <a:off x="-360" y="0"/>
            <a:ext cx="10081080" cy="5670000"/>
          </a:xfrm>
          <a:prstGeom prst="rect">
            <a:avLst/>
          </a:prstGeom>
          <a:ln w="0">
            <a:noFill/>
          </a:ln>
        </p:spPr>
      </p:pic>
      <p:pic>
        <p:nvPicPr>
          <p:cNvPr id="62" name="" descr=""/>
          <p:cNvPicPr/>
          <p:nvPr/>
        </p:nvPicPr>
        <p:blipFill>
          <a:blip r:embed="rId2"/>
          <a:stretch/>
        </p:blipFill>
        <p:spPr>
          <a:xfrm>
            <a:off x="6145920" y="3548880"/>
            <a:ext cx="2134080" cy="1671480"/>
          </a:xfrm>
          <a:prstGeom prst="rect">
            <a:avLst/>
          </a:prstGeom>
          <a:ln w="0">
            <a:noFill/>
          </a:ln>
        </p:spPr>
      </p:pic>
      <p:pic>
        <p:nvPicPr>
          <p:cNvPr id="63" name="" descr=""/>
          <p:cNvPicPr/>
          <p:nvPr/>
        </p:nvPicPr>
        <p:blipFill>
          <a:blip r:embed="rId3"/>
          <a:stretch/>
        </p:blipFill>
        <p:spPr>
          <a:xfrm>
            <a:off x="6145920" y="3512880"/>
            <a:ext cx="2494080" cy="1953360"/>
          </a:xfrm>
          <a:prstGeom prst="rect">
            <a:avLst/>
          </a:prstGeom>
          <a:ln w="0">
            <a:noFill/>
          </a:ln>
        </p:spPr>
      </p:pic>
      <p:pic>
        <p:nvPicPr>
          <p:cNvPr id="64" name="" descr=""/>
          <p:cNvPicPr/>
          <p:nvPr/>
        </p:nvPicPr>
        <p:blipFill>
          <a:blip r:embed="rId4"/>
          <a:stretch/>
        </p:blipFill>
        <p:spPr>
          <a:xfrm>
            <a:off x="6120000" y="1512360"/>
            <a:ext cx="2520000" cy="2000520"/>
          </a:xfrm>
          <a:prstGeom prst="rect">
            <a:avLst/>
          </a:prstGeom>
          <a:ln w="0">
            <a:noFill/>
          </a:ln>
        </p:spPr>
      </p:pic>
      <p:sp>
        <p:nvSpPr>
          <p:cNvPr id="65" name=""/>
          <p:cNvSpPr txBox="1"/>
          <p:nvPr/>
        </p:nvSpPr>
        <p:spPr>
          <a:xfrm>
            <a:off x="7200000" y="4860360"/>
            <a:ext cx="1020240" cy="351000"/>
          </a:xfrm>
          <a:prstGeom prst="rect">
            <a:avLst/>
          </a:prstGeom>
          <a:noFill/>
          <a:ln w="0">
            <a:noFill/>
          </a:ln>
        </p:spPr>
        <p:txBody>
          <a:bodyPr wrap="none" lIns="90000" rIns="90000" tIns="45000" bIns="45000" anchor="t">
            <a:noAutofit/>
          </a:bodyPr>
          <a:p>
            <a:r>
              <a:rPr b="0" lang="en-GB" sz="1400" spc="-1" strike="noStrike">
                <a:solidFill>
                  <a:srgbClr val="b00000"/>
                </a:solidFill>
                <a:latin typeface="LM Sans 10"/>
              </a:rPr>
              <a:t>Preliminary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" descr=""/>
          <p:cNvPicPr/>
          <p:nvPr/>
        </p:nvPicPr>
        <p:blipFill>
          <a:blip r:embed="rId1"/>
          <a:stretch/>
        </p:blipFill>
        <p:spPr>
          <a:xfrm>
            <a:off x="-360" y="0"/>
            <a:ext cx="1008108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" descr=""/>
          <p:cNvPicPr/>
          <p:nvPr/>
        </p:nvPicPr>
        <p:blipFill>
          <a:blip r:embed="rId1"/>
          <a:stretch/>
        </p:blipFill>
        <p:spPr>
          <a:xfrm>
            <a:off x="-360" y="0"/>
            <a:ext cx="1008108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" descr=""/>
          <p:cNvPicPr/>
          <p:nvPr/>
        </p:nvPicPr>
        <p:blipFill>
          <a:blip r:embed="rId1"/>
          <a:stretch/>
        </p:blipFill>
        <p:spPr>
          <a:xfrm>
            <a:off x="-360" y="0"/>
            <a:ext cx="1008108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" descr=""/>
          <p:cNvPicPr/>
          <p:nvPr/>
        </p:nvPicPr>
        <p:blipFill>
          <a:blip r:embed="rId1"/>
          <a:stretch/>
        </p:blipFill>
        <p:spPr>
          <a:xfrm>
            <a:off x="-360" y="0"/>
            <a:ext cx="1008108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" descr=""/>
          <p:cNvPicPr/>
          <p:nvPr/>
        </p:nvPicPr>
        <p:blipFill>
          <a:blip r:embed="rId1"/>
          <a:stretch/>
        </p:blipFill>
        <p:spPr>
          <a:xfrm>
            <a:off x="-360" y="0"/>
            <a:ext cx="1008108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" descr=""/>
          <p:cNvPicPr/>
          <p:nvPr/>
        </p:nvPicPr>
        <p:blipFill>
          <a:blip r:embed="rId1"/>
          <a:stretch/>
        </p:blipFill>
        <p:spPr>
          <a:xfrm>
            <a:off x="-360" y="0"/>
            <a:ext cx="1008108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" descr=""/>
          <p:cNvPicPr/>
          <p:nvPr/>
        </p:nvPicPr>
        <p:blipFill>
          <a:blip r:embed="rId1"/>
          <a:stretch/>
        </p:blipFill>
        <p:spPr>
          <a:xfrm>
            <a:off x="-360" y="0"/>
            <a:ext cx="10081080" cy="5670000"/>
          </a:xfrm>
          <a:prstGeom prst="rect">
            <a:avLst/>
          </a:prstGeom>
          <a:ln w="0">
            <a:noFill/>
          </a:ln>
        </p:spPr>
      </p:pic>
      <p:sp>
        <p:nvSpPr>
          <p:cNvPr id="72" name=""/>
          <p:cNvSpPr txBox="1"/>
          <p:nvPr/>
        </p:nvSpPr>
        <p:spPr>
          <a:xfrm>
            <a:off x="180000" y="183240"/>
            <a:ext cx="4039560" cy="536760"/>
          </a:xfrm>
          <a:prstGeom prst="rect">
            <a:avLst/>
          </a:prstGeom>
          <a:noFill/>
          <a:ln w="0">
            <a:noFill/>
          </a:ln>
        </p:spPr>
        <p:txBody>
          <a:bodyPr wrap="none" lIns="90000" rIns="90000" tIns="45000" bIns="45000" anchor="t">
            <a:noAutofit/>
          </a:bodyPr>
          <a:p>
            <a:r>
              <a:rPr b="0" lang="en-GB" sz="2400" spc="-1" strike="noStrike">
                <a:solidFill>
                  <a:srgbClr val="c00000"/>
                </a:solidFill>
                <a:highlight>
                  <a:srgbClr val="ededed"/>
                </a:highlight>
                <a:latin typeface="LM Sans 10"/>
              </a:rPr>
              <a:t>B field effects on the envelope</a:t>
            </a:r>
            <a:endParaRPr b="0" lang="en-GB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"/>
          <p:cNvSpPr/>
          <p:nvPr/>
        </p:nvSpPr>
        <p:spPr>
          <a:xfrm>
            <a:off x="360000" y="1080000"/>
            <a:ext cx="7920000" cy="4140000"/>
          </a:xfrm>
          <a:prstGeom prst="rect">
            <a:avLst/>
          </a:prstGeom>
          <a:solidFill>
            <a:srgbClr val="ffffff"/>
          </a:solidFill>
          <a:ln w="0"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4" name="" descr=""/>
          <p:cNvPicPr/>
          <p:nvPr/>
        </p:nvPicPr>
        <p:blipFill>
          <a:blip r:embed="rId2"/>
          <a:stretch/>
        </p:blipFill>
        <p:spPr>
          <a:xfrm>
            <a:off x="316440" y="1260000"/>
            <a:ext cx="4363560" cy="3540960"/>
          </a:xfrm>
          <a:prstGeom prst="rect">
            <a:avLst/>
          </a:prstGeom>
          <a:ln w="0">
            <a:noFill/>
          </a:ln>
        </p:spPr>
      </p:pic>
      <p:pic>
        <p:nvPicPr>
          <p:cNvPr id="75" name="" descr=""/>
          <p:cNvPicPr/>
          <p:nvPr/>
        </p:nvPicPr>
        <p:blipFill>
          <a:blip r:embed="rId3"/>
          <a:stretch/>
        </p:blipFill>
        <p:spPr>
          <a:xfrm>
            <a:off x="5040000" y="2880000"/>
            <a:ext cx="3240000" cy="2358720"/>
          </a:xfrm>
          <a:prstGeom prst="rect">
            <a:avLst/>
          </a:prstGeom>
          <a:ln w="0">
            <a:noFill/>
          </a:ln>
        </p:spPr>
      </p:pic>
      <p:sp>
        <p:nvSpPr>
          <p:cNvPr id="76" name=""/>
          <p:cNvSpPr/>
          <p:nvPr/>
        </p:nvSpPr>
        <p:spPr>
          <a:xfrm>
            <a:off x="3780000" y="3240000"/>
            <a:ext cx="2700000" cy="900000"/>
          </a:xfrm>
          <a:prstGeom prst="line">
            <a:avLst/>
          </a:prstGeom>
          <a:ln w="36000">
            <a:solidFill>
              <a:srgbClr val="c2001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108000" rIns="108000" tIns="63000" bIns="63000" anchor="ctr">
            <a:noAutofit/>
          </a:bodyPr>
          <a:p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" descr=""/>
          <p:cNvPicPr/>
          <p:nvPr/>
        </p:nvPicPr>
        <p:blipFill>
          <a:blip r:embed="rId1"/>
          <a:stretch/>
        </p:blipFill>
        <p:spPr>
          <a:xfrm>
            <a:off x="-360" y="0"/>
            <a:ext cx="1008108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" descr=""/>
          <p:cNvPicPr/>
          <p:nvPr/>
        </p:nvPicPr>
        <p:blipFill>
          <a:blip r:embed="rId1"/>
          <a:stretch/>
        </p:blipFill>
        <p:spPr>
          <a:xfrm>
            <a:off x="-360" y="0"/>
            <a:ext cx="1008108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" descr=""/>
          <p:cNvPicPr/>
          <p:nvPr/>
        </p:nvPicPr>
        <p:blipFill>
          <a:blip r:embed="rId1"/>
          <a:stretch/>
        </p:blipFill>
        <p:spPr>
          <a:xfrm>
            <a:off x="-360" y="0"/>
            <a:ext cx="10081080" cy="5670000"/>
          </a:xfrm>
          <a:prstGeom prst="rect">
            <a:avLst/>
          </a:prstGeom>
          <a:ln w="0">
            <a:noFill/>
          </a:ln>
        </p:spPr>
      </p:pic>
      <p:sp>
        <p:nvSpPr>
          <p:cNvPr id="13" name=""/>
          <p:cNvSpPr txBox="1"/>
          <p:nvPr/>
        </p:nvSpPr>
        <p:spPr>
          <a:xfrm>
            <a:off x="1111680" y="4940640"/>
            <a:ext cx="5320800" cy="424080"/>
          </a:xfrm>
          <a:prstGeom prst="rect">
            <a:avLst/>
          </a:prstGeom>
          <a:noFill/>
          <a:ln w="0">
            <a:noFill/>
          </a:ln>
        </p:spPr>
        <p:txBody>
          <a:bodyPr wrap="none" lIns="90000" rIns="90000" tIns="45000" bIns="45000" anchor="t">
            <a:noAutofit/>
          </a:bodyPr>
          <a:p>
            <a:r>
              <a:rPr b="0" lang="en-GB" sz="1800" spc="-1" strike="noStrike">
                <a:solidFill>
                  <a:srgbClr val="505050"/>
                </a:solidFill>
                <a:highlight>
                  <a:srgbClr val="f4cccc"/>
                </a:highlight>
                <a:latin typeface="LM Sans 10"/>
              </a:rPr>
              <a:t>Mechanisms of both sorts are probably acting at once</a:t>
            </a:r>
            <a:endParaRPr b="0" lang="en-GB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"/>
          <p:cNvSpPr txBox="1"/>
          <p:nvPr/>
        </p:nvSpPr>
        <p:spPr>
          <a:xfrm>
            <a:off x="6408000" y="3861000"/>
            <a:ext cx="2115360" cy="351000"/>
          </a:xfrm>
          <a:prstGeom prst="rect">
            <a:avLst/>
          </a:prstGeom>
          <a:noFill/>
          <a:ln w="0">
            <a:noFill/>
          </a:ln>
        </p:spPr>
        <p:txBody>
          <a:bodyPr wrap="none" lIns="90000" rIns="90000" tIns="45000" bIns="45000" anchor="t">
            <a:noAutofit/>
          </a:bodyPr>
          <a:p>
            <a:r>
              <a:rPr b="0" lang="en-GB" sz="1400" spc="-1" strike="noStrike">
                <a:solidFill>
                  <a:srgbClr val="000000"/>
                </a:solidFill>
                <a:latin typeface="LM Sans 10"/>
              </a:rPr>
              <a:t>(see talk by C. Horowitz!)</a:t>
            </a:r>
            <a:endParaRPr b="0" lang="en-GB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" descr=""/>
          <p:cNvPicPr/>
          <p:nvPr/>
        </p:nvPicPr>
        <p:blipFill>
          <a:blip r:embed="rId1"/>
          <a:stretch/>
        </p:blipFill>
        <p:spPr>
          <a:xfrm>
            <a:off x="-360" y="0"/>
            <a:ext cx="1008108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" descr=""/>
          <p:cNvPicPr/>
          <p:nvPr/>
        </p:nvPicPr>
        <p:blipFill>
          <a:blip r:embed="rId1"/>
          <a:stretch/>
        </p:blipFill>
        <p:spPr>
          <a:xfrm>
            <a:off x="-360" y="0"/>
            <a:ext cx="10081080" cy="5670000"/>
          </a:xfrm>
          <a:prstGeom prst="rect">
            <a:avLst/>
          </a:prstGeom>
          <a:ln w="0">
            <a:noFill/>
          </a:ln>
        </p:spPr>
      </p:pic>
      <p:sp>
        <p:nvSpPr>
          <p:cNvPr id="17" name=""/>
          <p:cNvSpPr txBox="1"/>
          <p:nvPr/>
        </p:nvSpPr>
        <p:spPr>
          <a:xfrm>
            <a:off x="1423440" y="4977720"/>
            <a:ext cx="3544560" cy="386280"/>
          </a:xfrm>
          <a:prstGeom prst="rect">
            <a:avLst/>
          </a:prstGeom>
          <a:noFill/>
          <a:ln w="0">
            <a:noFill/>
          </a:ln>
        </p:spPr>
        <p:txBody>
          <a:bodyPr wrap="none" lIns="90000" rIns="90000" tIns="45000" bIns="45000" anchor="t">
            <a:noAutofit/>
          </a:bodyPr>
          <a:p>
            <a:r>
              <a:rPr b="0" lang="en-GB" sz="1600" spc="-1" strike="noStrike">
                <a:solidFill>
                  <a:srgbClr val="000000"/>
                </a:solidFill>
                <a:latin typeface="LM Sans 10"/>
              </a:rPr>
              <a:t>+ talks by M. Nava, D. Page &amp; more</a:t>
            </a:r>
            <a:endParaRPr b="0" lang="en-GB" sz="1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" descr=""/>
          <p:cNvPicPr/>
          <p:nvPr/>
        </p:nvPicPr>
        <p:blipFill>
          <a:blip r:embed="rId1"/>
          <a:stretch/>
        </p:blipFill>
        <p:spPr>
          <a:xfrm>
            <a:off x="-360" y="0"/>
            <a:ext cx="1008108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" descr=""/>
          <p:cNvPicPr/>
          <p:nvPr/>
        </p:nvPicPr>
        <p:blipFill>
          <a:blip r:embed="rId1"/>
          <a:stretch/>
        </p:blipFill>
        <p:spPr>
          <a:xfrm>
            <a:off x="-360" y="0"/>
            <a:ext cx="10081080" cy="567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Offic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403</TotalTime>
  <Application>LibreOffice/24.2.7.2$Linux_X86_64 LibreOffice_project/420$Build-2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2024-12-05T16:22:11Z</dcterms:created>
  <dc:creator/>
  <dc:description/>
  <dc:language>en-US</dc:language>
  <cp:lastModifiedBy/>
  <dcterms:modified xsi:type="dcterms:W3CDTF">2024-12-19T10:25:33Z</dcterms:modified>
  <cp:revision>17</cp:revision>
  <dc:subject/>
  <dc:title/>
</cp:coreProperties>
</file>