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2" name="Shape 9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3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457200">
              <a:buSzTx/>
              <a:buFontTx/>
              <a:buNone/>
              <a:defRPr sz="2400" b="1"/>
            </a:lvl2pPr>
            <a:lvl3pPr marL="0" indent="914400">
              <a:buSzTx/>
              <a:buFontTx/>
              <a:buNone/>
              <a:defRPr sz="2400" b="1"/>
            </a:lvl3pPr>
            <a:lvl4pPr marL="0" indent="1371600">
              <a:buSzTx/>
              <a:buFontTx/>
              <a:buNone/>
              <a:defRPr sz="2400" b="1"/>
            </a:lvl4pPr>
            <a:lvl5pPr marL="0" indent="1828800"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7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83" name="Picture Placeholder 2"/>
          <p:cNvSpPr>
            <a:spLocks noGrp="1"/>
          </p:cNvSpPr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t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tif"/><Relationship Id="rId2" Type="http://schemas.openxmlformats.org/officeDocument/2006/relationships/image" Target="../media/image32.ti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tif"/><Relationship Id="rId2" Type="http://schemas.openxmlformats.org/officeDocument/2006/relationships/image" Target="../media/image37.t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t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tif"/><Relationship Id="rId2" Type="http://schemas.openxmlformats.org/officeDocument/2006/relationships/image" Target="../media/image40.t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t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t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t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t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tif"/><Relationship Id="rId2" Type="http://schemas.openxmlformats.org/officeDocument/2006/relationships/image" Target="../media/image46.t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tif"/><Relationship Id="rId4" Type="http://schemas.openxmlformats.org/officeDocument/2006/relationships/image" Target="../media/image48.t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jpeg"/><Relationship Id="rId4" Type="http://schemas.openxmlformats.org/officeDocument/2006/relationships/image" Target="../media/image5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i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tif"/><Relationship Id="rId5" Type="http://schemas.openxmlformats.org/officeDocument/2006/relationships/image" Target="../media/image27.tif"/><Relationship Id="rId4" Type="http://schemas.openxmlformats.org/officeDocument/2006/relationships/image" Target="../media/image26.t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extBox 7"/>
          <p:cNvSpPr txBox="1"/>
          <p:nvPr/>
        </p:nvSpPr>
        <p:spPr>
          <a:xfrm>
            <a:off x="1115422" y="3336889"/>
            <a:ext cx="9535570" cy="1386841"/>
          </a:xfrm>
          <a:prstGeom prst="rect">
            <a:avLst/>
          </a:prstGeom>
          <a:ln w="12700">
            <a:miter lim="400000"/>
          </a:ln>
          <a:effectLst>
            <a:outerShdw blurRad="50800" dist="38100" dir="10800000" rotWithShape="0">
              <a:srgbClr val="000000">
                <a:alpha val="40000"/>
              </a:srgbClr>
            </a:outerShdw>
            <a:reflection stA="50000" endPos="40000" dir="5400000" sy="-100000" algn="bl" rotWithShape="0"/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36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Nuclear Clustering dynamics in real and imaginary time</a:t>
            </a:r>
          </a:p>
        </p:txBody>
      </p:sp>
      <p:pic>
        <p:nvPicPr>
          <p:cNvPr id="95" name="Picture 2" descr="Picture 2"/>
          <p:cNvPicPr>
            <a:picLocks noChangeAspect="1"/>
          </p:cNvPicPr>
          <p:nvPr/>
        </p:nvPicPr>
        <p:blipFill>
          <a:blip r:embed="rId3"/>
          <a:srcRect r="82376"/>
          <a:stretch>
            <a:fillRect/>
          </a:stretch>
        </p:blipFill>
        <p:spPr>
          <a:xfrm>
            <a:off x="-1" y="-2"/>
            <a:ext cx="940977" cy="1057276"/>
          </a:xfrm>
          <a:prstGeom prst="rect">
            <a:avLst/>
          </a:prstGeom>
          <a:ln w="12700">
            <a:miter lim="400000"/>
          </a:ln>
        </p:spPr>
      </p:pic>
      <p:pic>
        <p:nvPicPr>
          <p:cNvPr id="96" name="Picture 2" descr="Picture 2"/>
          <p:cNvPicPr>
            <a:picLocks noChangeAspect="1"/>
          </p:cNvPicPr>
          <p:nvPr/>
        </p:nvPicPr>
        <p:blipFill>
          <a:blip r:embed="rId4"/>
          <a:srcRect l="19208"/>
          <a:stretch>
            <a:fillRect/>
          </a:stretch>
        </p:blipFill>
        <p:spPr>
          <a:xfrm>
            <a:off x="940975" y="7917"/>
            <a:ext cx="3899028" cy="955644"/>
          </a:xfrm>
          <a:prstGeom prst="rect">
            <a:avLst/>
          </a:prstGeom>
          <a:ln w="12700">
            <a:miter lim="400000"/>
          </a:ln>
        </p:spPr>
      </p:pic>
      <p:sp>
        <p:nvSpPr>
          <p:cNvPr id="97" name="TextBox 18"/>
          <p:cNvSpPr txBox="1"/>
          <p:nvPr/>
        </p:nvSpPr>
        <p:spPr>
          <a:xfrm>
            <a:off x="804727" y="5146723"/>
            <a:ext cx="10816709" cy="929641"/>
          </a:xfrm>
          <a:prstGeom prst="rect">
            <a:avLst/>
          </a:prstGeom>
          <a:ln w="12700">
            <a:miter lim="400000"/>
          </a:ln>
          <a:effectLst>
            <a:outerShdw blurRad="50800" dist="38100" dir="8100000" rotWithShape="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24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Theodoros Depastas</a:t>
            </a:r>
            <a:r>
              <a:rPr baseline="30000"/>
              <a:t>1</a:t>
            </a:r>
            <a:r>
              <a:t>, Aldo Bonasera</a:t>
            </a:r>
            <a:r>
              <a:rPr baseline="30000"/>
              <a:t>1,2 </a:t>
            </a:r>
            <a:r>
              <a:t> </a:t>
            </a:r>
          </a:p>
        </p:txBody>
      </p:sp>
      <p:sp>
        <p:nvSpPr>
          <p:cNvPr id="98" name="TextBox 21"/>
          <p:cNvSpPr txBox="1"/>
          <p:nvPr/>
        </p:nvSpPr>
        <p:spPr>
          <a:xfrm>
            <a:off x="2488074" y="5977721"/>
            <a:ext cx="7215851" cy="332741"/>
          </a:xfrm>
          <a:prstGeom prst="rect">
            <a:avLst/>
          </a:prstGeom>
          <a:ln w="12700">
            <a:miter lim="400000"/>
          </a:ln>
          <a:effectLst>
            <a:outerShdw blurRad="50800" dist="38100" dir="8100000" rotWithShape="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1400" baseline="300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1</a:t>
            </a:r>
            <a:r>
              <a:rPr baseline="0"/>
              <a:t> Cyclotron Institute, Texas A&amp;M University, College Station, Texas, USA </a:t>
            </a:r>
          </a:p>
        </p:txBody>
      </p:sp>
      <p:sp>
        <p:nvSpPr>
          <p:cNvPr id="99" name="TextBox 22"/>
          <p:cNvSpPr txBox="1"/>
          <p:nvPr/>
        </p:nvSpPr>
        <p:spPr>
          <a:xfrm>
            <a:off x="3262173" y="6285498"/>
            <a:ext cx="5667654" cy="332741"/>
          </a:xfrm>
          <a:prstGeom prst="rect">
            <a:avLst/>
          </a:prstGeom>
          <a:ln w="12700">
            <a:miter lim="400000"/>
          </a:ln>
          <a:effectLst>
            <a:outerShdw blurRad="50800" dist="38100" dir="8100000" rotWithShape="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1400" baseline="300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2</a:t>
            </a:r>
            <a:r>
              <a:rPr baseline="0"/>
              <a:t> Laboratori Nazionali del Sud, INFN, Catania 95123, Italy</a:t>
            </a:r>
          </a:p>
        </p:txBody>
      </p:sp>
      <p:pic>
        <p:nvPicPr>
          <p:cNvPr id="100" name="26-2b main.png" descr="26-2b main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8978" y="993593"/>
            <a:ext cx="5134038" cy="2472895"/>
          </a:xfrm>
          <a:prstGeom prst="rect">
            <a:avLst/>
          </a:prstGeom>
          <a:ln w="12700">
            <a:miter lim="400000"/>
          </a:ln>
        </p:spPr>
      </p:pic>
      <p:sp>
        <p:nvSpPr>
          <p:cNvPr id="101" name="The Quantum Physics of Stars…"/>
          <p:cNvSpPr txBox="1"/>
          <p:nvPr/>
        </p:nvSpPr>
        <p:spPr>
          <a:xfrm>
            <a:off x="6352322" y="54352"/>
            <a:ext cx="5277359" cy="9485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 defTabSz="457200">
              <a:spcBef>
                <a:spcPts val="1000"/>
              </a:spcBef>
              <a:defRPr sz="3000">
                <a:solidFill>
                  <a:srgbClr val="FF26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The Quantum Physics of Stars</a:t>
            </a:r>
          </a:p>
          <a:p>
            <a:pPr algn="ctr" defTabSz="457200">
              <a:defRPr sz="1820">
                <a:solidFill>
                  <a:srgbClr val="FF26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August 17, 2026 August 21, 2026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09" y="39513"/>
            <a:ext cx="12007780" cy="672698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TextBox 88"/>
          <p:cNvSpPr txBox="1"/>
          <p:nvPr/>
        </p:nvSpPr>
        <p:spPr>
          <a:xfrm>
            <a:off x="99654" y="127320"/>
            <a:ext cx="4155105" cy="446793"/>
          </a:xfrm>
          <a:prstGeom prst="rect">
            <a:avLst/>
          </a:prstGeom>
          <a:ln w="25400" cap="rnd">
            <a:solidFill>
              <a:srgbClr val="000000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4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Compound Nucleus Model</a:t>
            </a:r>
          </a:p>
        </p:txBody>
      </p:sp>
      <p:sp>
        <p:nvSpPr>
          <p:cNvPr id="223" name="TextBox 54"/>
          <p:cNvSpPr txBox="1"/>
          <p:nvPr/>
        </p:nvSpPr>
        <p:spPr>
          <a:xfrm>
            <a:off x="45720" y="6488667"/>
            <a:ext cx="9875520" cy="3330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r>
              <a:t>T. Depastas, S.T. Sun, H.B. He, H. Zheng and  A. Bonasera , </a:t>
            </a:r>
            <a:r>
              <a:rPr i="1"/>
              <a:t>EPJ Web of Conferences </a:t>
            </a:r>
            <a:r>
              <a:rPr b="1"/>
              <a:t>304</a:t>
            </a:r>
            <a:r>
              <a:t>, 02004 (2024).</a:t>
            </a:r>
          </a:p>
        </p:txBody>
      </p:sp>
      <p:sp>
        <p:nvSpPr>
          <p:cNvPr id="224" name="TextBox 8"/>
          <p:cNvSpPr txBox="1"/>
          <p:nvPr/>
        </p:nvSpPr>
        <p:spPr>
          <a:xfrm>
            <a:off x="9228233" y="1124037"/>
            <a:ext cx="1916747" cy="3727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000" b="1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E*-Independent</a:t>
            </a:r>
          </a:p>
        </p:txBody>
      </p:sp>
      <p:sp>
        <p:nvSpPr>
          <p:cNvPr id="225" name="Phys. Lett. B 860 (2025) 139180"/>
          <p:cNvSpPr txBox="1"/>
          <p:nvPr/>
        </p:nvSpPr>
        <p:spPr>
          <a:xfrm>
            <a:off x="4439993" y="50865"/>
            <a:ext cx="6300218" cy="6060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/>
          <a:p>
            <a:pPr defTabSz="228600">
              <a:defRPr sz="36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Phys. Lett. B 860 </a:t>
            </a:r>
            <a:r>
              <a:rPr>
                <a:latin typeface="+mj-lt"/>
                <a:ea typeface="+mj-ea"/>
                <a:cs typeface="+mj-cs"/>
                <a:sym typeface="Helvetica"/>
              </a:rPr>
              <a:t>(2025) </a:t>
            </a:r>
            <a:r>
              <a:t>139180 </a:t>
            </a:r>
          </a:p>
        </p:txBody>
      </p:sp>
      <p:pic>
        <p:nvPicPr>
          <p:cNvPr id="226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384" y="809379"/>
            <a:ext cx="6772539" cy="5679289"/>
          </a:xfrm>
          <a:prstGeom prst="rect">
            <a:avLst/>
          </a:prstGeom>
          <a:ln w="12700">
            <a:miter lim="400000"/>
          </a:ln>
        </p:spPr>
      </p:pic>
      <p:pic>
        <p:nvPicPr>
          <p:cNvPr id="227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9300" y="832365"/>
            <a:ext cx="4342228" cy="563331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" grpId="1" animBg="1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Title 1"/>
          <p:cNvSpPr txBox="1">
            <a:spLocks noGrp="1"/>
          </p:cNvSpPr>
          <p:nvPr>
            <p:ph type="title"/>
          </p:nvPr>
        </p:nvSpPr>
        <p:spPr>
          <a:xfrm>
            <a:off x="0" y="-1"/>
            <a:ext cx="12192000" cy="681039"/>
          </a:xfrm>
          <a:prstGeom prst="rect">
            <a:avLst/>
          </a:prstGeom>
          <a:solidFill>
            <a:srgbClr val="2F5597"/>
          </a:solidFill>
        </p:spPr>
        <p:txBody>
          <a:bodyPr/>
          <a:lstStyle/>
          <a:p>
            <a:pPr>
              <a:defRPr sz="4000" b="1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Preliminary Results: 3α Reaction</a:t>
            </a:r>
          </a:p>
        </p:txBody>
      </p:sp>
      <p:sp>
        <p:nvSpPr>
          <p:cNvPr id="230" name="TextBox 4"/>
          <p:cNvSpPr txBox="1"/>
          <p:nvPr/>
        </p:nvSpPr>
        <p:spPr>
          <a:xfrm>
            <a:off x="11695008" y="109684"/>
            <a:ext cx="267150" cy="459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400">
                <a:solidFill>
                  <a:srgbClr val="FFFFFF"/>
                </a:solidFill>
                <a:latin typeface="Algerian"/>
                <a:ea typeface="Algerian"/>
                <a:cs typeface="Algerian"/>
                <a:sym typeface="Algerian"/>
              </a:defRPr>
            </a:lvl1pPr>
          </a:lstStyle>
          <a:p>
            <a:r>
              <a:t>V</a:t>
            </a:r>
          </a:p>
        </p:txBody>
      </p:sp>
      <p:pic>
        <p:nvPicPr>
          <p:cNvPr id="231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748" y="1079500"/>
            <a:ext cx="5143501" cy="2501900"/>
          </a:xfrm>
          <a:prstGeom prst="rect">
            <a:avLst/>
          </a:prstGeom>
          <a:ln w="12700">
            <a:miter lim="400000"/>
          </a:ln>
        </p:spPr>
      </p:pic>
      <p:sp>
        <p:nvSpPr>
          <p:cNvPr id="232" name="TextBox 2"/>
          <p:cNvSpPr txBox="1"/>
          <p:nvPr/>
        </p:nvSpPr>
        <p:spPr>
          <a:xfrm>
            <a:off x="679255" y="4096870"/>
            <a:ext cx="5968049" cy="11828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2400"/>
            </a:pPr>
            <a:r>
              <a:t>The three α-particles have the same energy at low temperatures 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 </a:t>
            </a:r>
            <a:r>
              <a:t>Thomas Mechanism (Zheng &amp; Bonasera)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3" name="TextBox 5"/>
              <p:cNvSpPr txBox="1"/>
              <p:nvPr/>
            </p:nvSpPr>
            <p:spPr>
              <a:xfrm>
                <a:off x="1361931" y="5562020"/>
                <a:ext cx="4857631" cy="606349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latinLnBrk="1"/>
                <a14:m>
                  <m:oMathPara xmlns:m="http://schemas.openxmlformats.org/officeDocument/2006/math">
                    <m:oMath>
                      <m:r>
                        <a:rPr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𝑹</m:t>
                      </m:r>
                      <m:r>
                        <a:rPr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𝑵</m:t>
                              </m:r>
                            </m:e>
                            <m:sub>
                              <m:r>
                                <a:rPr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sub>
                          </m:sSub>
                          <m:sSub>
                            <m:sSubPr>
                              <m:ctrlPr>
                                <a:rPr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𝑵</m:t>
                              </m:r>
                            </m:e>
                            <m:sub>
                              <m:r>
                                <a:rPr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sub>
                          </m:sSub>
                        </m:num>
                        <m:den>
                          <m:r>
                            <a:rPr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𝜹</m:t>
                              </m:r>
                            </m:e>
                            <m:sub>
                              <m:r>
                                <a:rPr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𝒂𝒃</m:t>
                              </m:r>
                            </m:sub>
                          </m:sSub>
                        </m:den>
                      </m:f>
                      <m:d>
                        <m:dPr>
                          <m:begChr m:val="⟨"/>
                          <m:endChr m:val="⟩"/>
                          <m:ctrlPr>
                            <a:rPr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𝝈</m:t>
                          </m:r>
                          <m:r>
                            <a:rPr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</m:d>
                      <m:r>
                        <a:rPr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𝑵</m:t>
                              </m:r>
                            </m:e>
                            <m:sub>
                              <m:r>
                                <a:rPr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sub>
                          </m:sSub>
                          <m:sSub>
                            <m:sSubPr>
                              <m:ctrlPr>
                                <a:rPr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𝑵</m:t>
                              </m:r>
                            </m:e>
                            <m:sub>
                              <m:r>
                                <a:rPr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sub>
                          </m:sSub>
                        </m:num>
                        <m:den>
                          <m:r>
                            <a:rPr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𝜹</m:t>
                              </m:r>
                            </m:e>
                            <m:sub>
                              <m:r>
                                <a:rPr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𝒂𝒃</m:t>
                              </m:r>
                            </m:sub>
                          </m:sSub>
                        </m:den>
                      </m:f>
                      <m:r>
                        <a:rPr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∫</m:t>
                      </m:r>
                      <m:r>
                        <a:rPr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𝝈</m:t>
                      </m:r>
                      <m:d>
                        <m:dPr>
                          <m:ctrlPr>
                            <a:rPr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</m:d>
                      <m:r>
                        <a:rPr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𝒗</m:t>
                      </m:r>
                      <m:sSub>
                        <m:sSubPr>
                          <m:ctrlPr>
                            <a:rPr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b>
                          <m:r>
                            <a:rPr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𝑴𝑩</m:t>
                          </m:r>
                        </m:sub>
                      </m:sSub>
                      <m:r>
                        <a:rPr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𝑬</m:t>
                      </m:r>
                      <m:r>
                        <a:rPr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𝒅𝒗</m:t>
                      </m:r>
                    </m:oMath>
                  </m:oMathPara>
                </a14:m>
                <a:endParaRPr sz="2000"/>
              </a:p>
            </p:txBody>
          </p:sp>
        </mc:Choice>
        <mc:Fallback xmlns="">
          <p:sp>
            <p:nvSpPr>
              <p:cNvPr id="233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1931" y="5562020"/>
                <a:ext cx="4857631" cy="606349"/>
              </a:xfrm>
              <a:prstGeom prst="rect">
                <a:avLst/>
              </a:prstGeom>
              <a:blipFill>
                <a:blip r:embed="rId3"/>
                <a:stretch>
                  <a:fillRect l="-1828" r="-7572" b="-14286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4" name="sigvf_plot_NACRE_HaC 1.jpg" descr="sigvf_plot_NACRE_HaC 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3235" y="163808"/>
            <a:ext cx="4754922" cy="67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235" name="T.D.&amp;A.B. Phys. Lett. B 875 (2026) 140289"/>
          <p:cNvSpPr txBox="1"/>
          <p:nvPr/>
        </p:nvSpPr>
        <p:spPr>
          <a:xfrm>
            <a:off x="459451" y="6401623"/>
            <a:ext cx="5616517" cy="4787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500"/>
            </a:pPr>
            <a:r>
              <a:t>T.D.&amp;A.B. Phys. Lett. B 875 </a:t>
            </a:r>
            <a:r>
              <a:rPr>
                <a:latin typeface="+mj-lt"/>
                <a:ea typeface="+mj-ea"/>
                <a:cs typeface="+mj-cs"/>
                <a:sym typeface="Helvetica"/>
              </a:rPr>
              <a:t>(2026) </a:t>
            </a:r>
            <a:r>
              <a:t>140289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circle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291" y="213087"/>
            <a:ext cx="6145043" cy="2206699"/>
          </a:xfrm>
          <a:prstGeom prst="rect">
            <a:avLst/>
          </a:prstGeom>
          <a:ln w="12700">
            <a:miter lim="400000"/>
          </a:ln>
        </p:spPr>
      </p:pic>
      <p:pic>
        <p:nvPicPr>
          <p:cNvPr id="240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8367" y="0"/>
            <a:ext cx="4856981" cy="6858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41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671" y="2334717"/>
            <a:ext cx="5759507" cy="457792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753" y="605753"/>
            <a:ext cx="10886494" cy="5945923"/>
          </a:xfrm>
          <a:prstGeom prst="rect">
            <a:avLst/>
          </a:prstGeom>
          <a:ln w="12700">
            <a:miter lim="400000"/>
          </a:ln>
        </p:spPr>
      </p:pic>
      <p:pic>
        <p:nvPicPr>
          <p:cNvPr id="244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5646" y="4319621"/>
            <a:ext cx="7097239" cy="4237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8014" y="104895"/>
            <a:ext cx="12769957" cy="717636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5436" y="-880048"/>
            <a:ext cx="13154462" cy="739244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27044" y="10771"/>
            <a:ext cx="12998616" cy="730486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7507" y="251432"/>
            <a:ext cx="11996273" cy="674158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Introduction"/>
          <p:cNvSpPr txBox="1"/>
          <p:nvPr/>
        </p:nvSpPr>
        <p:spPr>
          <a:xfrm>
            <a:off x="675286" y="14169"/>
            <a:ext cx="7756425" cy="7950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>
            <a:lvl1pPr algn="ctr" defTabSz="1219169">
              <a:defRPr sz="5000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Introduction</a:t>
            </a:r>
          </a:p>
        </p:txBody>
      </p:sp>
      <p:sp>
        <p:nvSpPr>
          <p:cNvPr id="104" name="Microscopic calculations: Vlasov dynamics in imaginary times.…"/>
          <p:cNvSpPr txBox="1"/>
          <p:nvPr/>
        </p:nvSpPr>
        <p:spPr>
          <a:xfrm>
            <a:off x="-881612" y="3932564"/>
            <a:ext cx="11969414" cy="12607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/>
          <a:p>
            <a:pPr algn="ctr" defTabSz="1219169">
              <a:defRPr sz="2600">
                <a:solidFill>
                  <a:srgbClr val="FF40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Microscopic calculations: Vlasov dynamics in imaginary times. </a:t>
            </a:r>
          </a:p>
          <a:p>
            <a:pPr algn="ctr" defTabSz="1219169">
              <a:defRPr sz="2600">
                <a:solidFill>
                  <a:srgbClr val="FF40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Future directions-Constrained Molecular Dynamics (CoMD)</a:t>
            </a:r>
          </a:p>
          <a:p>
            <a:pPr algn="ctr" defTabSz="1219169">
              <a:defRPr sz="2600">
                <a:solidFill>
                  <a:srgbClr val="FF40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Hybrid Alpha Cluster model (T.Depastas).</a:t>
            </a:r>
          </a:p>
        </p:txBody>
      </p:sp>
      <p:sp>
        <p:nvSpPr>
          <p:cNvPr id="105" name="Macroscopic calculations: Neck model in imaginary times (S. Sun)."/>
          <p:cNvSpPr txBox="1"/>
          <p:nvPr/>
        </p:nvSpPr>
        <p:spPr>
          <a:xfrm>
            <a:off x="163086" y="5160282"/>
            <a:ext cx="9880017" cy="4479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algn="ctr" defTabSz="1219169">
              <a:defRPr sz="2600">
                <a:solidFill>
                  <a:srgbClr val="0076B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Macroscopic calculations: Neck model in imaginary times (S. Sun).</a:t>
            </a:r>
          </a:p>
        </p:txBody>
      </p:sp>
      <p:sp>
        <p:nvSpPr>
          <p:cNvPr id="106" name="Experimental challenges: pair production in sub barrier fusion reactions (T. Settlemyre)"/>
          <p:cNvSpPr txBox="1"/>
          <p:nvPr/>
        </p:nvSpPr>
        <p:spPr>
          <a:xfrm>
            <a:off x="400719" y="5561035"/>
            <a:ext cx="11059822" cy="8543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algn="ctr" defTabSz="1219169">
              <a:defRPr sz="2600">
                <a:solidFill>
                  <a:srgbClr val="1DB1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Experimental challenges: pair production in sub barrier fusion reactions (T. Settlemyre)</a:t>
            </a:r>
          </a:p>
        </p:txBody>
      </p:sp>
      <p:sp>
        <p:nvSpPr>
          <p:cNvPr id="107" name="Conclusions"/>
          <p:cNvSpPr txBox="1"/>
          <p:nvPr/>
        </p:nvSpPr>
        <p:spPr>
          <a:xfrm>
            <a:off x="273512" y="6299510"/>
            <a:ext cx="2306423" cy="5220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algn="ctr" defTabSz="1219169">
              <a:defRPr sz="3200">
                <a:solidFill>
                  <a:srgbClr val="FF95C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Conclusions</a:t>
            </a:r>
          </a:p>
        </p:txBody>
      </p:sp>
      <p:pic>
        <p:nvPicPr>
          <p:cNvPr id="108" name="c1c12_3p5Mev_FAST.gif" descr="c1c12_3p5Mev_FAST.gif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516969" y="1173225"/>
            <a:ext cx="3708401" cy="27305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circle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1" animBg="1" advAuto="0"/>
      <p:bldP spid="104" grpId="2" animBg="1" advAuto="0"/>
      <p:bldP spid="105" grpId="3" animBg="1" advAuto="0"/>
      <p:bldP spid="106" grpId="4" animBg="1" advAuto="0"/>
      <p:bldP spid="107" grpId="5" animBg="1" advAuto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8661" y="3590806"/>
            <a:ext cx="4199846" cy="3470175"/>
          </a:xfrm>
          <a:prstGeom prst="rect">
            <a:avLst/>
          </a:prstGeom>
          <a:ln w="12700">
            <a:miter lim="400000"/>
          </a:ln>
        </p:spPr>
      </p:pic>
      <p:pic>
        <p:nvPicPr>
          <p:cNvPr id="255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724" y="3741568"/>
            <a:ext cx="2933701" cy="3168651"/>
          </a:xfrm>
          <a:prstGeom prst="rect">
            <a:avLst/>
          </a:prstGeom>
          <a:ln w="12700">
            <a:miter lim="400000"/>
          </a:ln>
        </p:spPr>
      </p:pic>
      <p:pic>
        <p:nvPicPr>
          <p:cNvPr id="256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2595" y="4782968"/>
            <a:ext cx="3105151" cy="1085851"/>
          </a:xfrm>
          <a:prstGeom prst="rect">
            <a:avLst/>
          </a:prstGeom>
          <a:ln w="12700">
            <a:miter lim="400000"/>
          </a:ln>
        </p:spPr>
      </p:pic>
      <p:pic>
        <p:nvPicPr>
          <p:cNvPr id="257" name="Image" descr="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6375" y="46544"/>
            <a:ext cx="6699250" cy="361315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" name="Flux_E_TM1.png" descr="Flux_E_TM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985" y="3181282"/>
            <a:ext cx="4658058" cy="363265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0" name="Flux_P_TM1.png" descr="Flux_P_TM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1001" y="3181282"/>
            <a:ext cx="4658058" cy="363265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1" name="pasted-movie.png" descr="pasted-movi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557" y="62140"/>
            <a:ext cx="3300914" cy="2925361"/>
          </a:xfrm>
          <a:prstGeom prst="rect">
            <a:avLst/>
          </a:prstGeom>
          <a:ln w="12700">
            <a:miter lim="400000"/>
          </a:ln>
        </p:spPr>
      </p:pic>
      <p:sp>
        <p:nvSpPr>
          <p:cNvPr id="262" name="T.Depastas, A.Willis, J.Mabiala, M.Rodrigues , H. Quevedo and A.B."/>
          <p:cNvSpPr txBox="1"/>
          <p:nvPr/>
        </p:nvSpPr>
        <p:spPr>
          <a:xfrm>
            <a:off x="9735017" y="3455169"/>
            <a:ext cx="2454177" cy="9172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r>
              <a:t>T.Depastas, A.Willis, J.Mabiala, M.Rodrigues , H. Quevedo and A.B.</a:t>
            </a:r>
          </a:p>
        </p:txBody>
      </p:sp>
      <p:pic>
        <p:nvPicPr>
          <p:cNvPr id="263" name="252Cf_12_22_25_Plutonium_01_16_26_correlation_oneplot.jpg" descr="252Cf_12_22_25_Plutonium_01_16_26_correlation_oneplot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4683" y="-57521"/>
            <a:ext cx="4509397" cy="3164560"/>
          </a:xfrm>
          <a:prstGeom prst="rect">
            <a:avLst/>
          </a:prstGeom>
          <a:ln w="12700">
            <a:miter lim="400000"/>
          </a:ln>
        </p:spPr>
      </p:pic>
      <p:sp>
        <p:nvSpPr>
          <p:cNvPr id="264" name="Spontaneous Fission…"/>
          <p:cNvSpPr txBox="1"/>
          <p:nvPr/>
        </p:nvSpPr>
        <p:spPr>
          <a:xfrm>
            <a:off x="8466066" y="181637"/>
            <a:ext cx="3735048" cy="2686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defTabSz="2438337">
              <a:lnSpc>
                <a:spcPct val="90000"/>
              </a:lnSpc>
              <a:spcBef>
                <a:spcPts val="4500"/>
              </a:spcBef>
              <a:defRPr sz="48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Spontaneous Fission</a:t>
            </a:r>
          </a:p>
          <a:p>
            <a:pPr defTabSz="2438337">
              <a:lnSpc>
                <a:spcPct val="90000"/>
              </a:lnSpc>
              <a:spcBef>
                <a:spcPts val="4500"/>
              </a:spcBef>
              <a:defRPr sz="4800">
                <a:solidFill>
                  <a:srgbClr val="FF26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Preliminary</a:t>
            </a:r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" name="0001__3_jul_12_17_y_spectrum-1500kev.jpg" descr="0001__3_jul_12_17_y_spectrum-1500kev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7006" y="-1"/>
            <a:ext cx="9697988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67" name="p+LiF 1.1MeV @0 degrees in vacuum VDG in Prague"/>
          <p:cNvSpPr txBox="1"/>
          <p:nvPr/>
        </p:nvSpPr>
        <p:spPr>
          <a:xfrm>
            <a:off x="2679215" y="124242"/>
            <a:ext cx="7220510" cy="4105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defTabSz="1219168">
              <a:lnSpc>
                <a:spcPct val="90000"/>
              </a:lnSpc>
              <a:spcBef>
                <a:spcPts val="2200"/>
              </a:spcBef>
              <a:defRPr sz="2400">
                <a:solidFill>
                  <a:srgbClr val="FF26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p+LiF 1.1MeV @0 degrees in vacuum VDG in Prague</a:t>
            </a:r>
          </a:p>
        </p:txBody>
      </p:sp>
      <p:sp>
        <p:nvSpPr>
          <p:cNvPr id="268" name="Preliminary"/>
          <p:cNvSpPr txBox="1"/>
          <p:nvPr/>
        </p:nvSpPr>
        <p:spPr>
          <a:xfrm>
            <a:off x="3547124" y="1297452"/>
            <a:ext cx="1570737" cy="4105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defTabSz="1219168">
              <a:lnSpc>
                <a:spcPct val="90000"/>
              </a:lnSpc>
              <a:spcBef>
                <a:spcPts val="2200"/>
              </a:spcBef>
              <a:defRPr sz="2400">
                <a:solidFill>
                  <a:srgbClr val="FF26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Preliminary</a:t>
            </a:r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0001__3_jul_12_17_y_spectrum (1).jpg" descr="0001__3_jul_12_17_y_spectrum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963" y="-1"/>
            <a:ext cx="9697988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71" name="Preliminary"/>
          <p:cNvSpPr txBox="1"/>
          <p:nvPr/>
        </p:nvSpPr>
        <p:spPr>
          <a:xfrm>
            <a:off x="2764458" y="1062810"/>
            <a:ext cx="1570737" cy="4105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defTabSz="1219168">
              <a:lnSpc>
                <a:spcPct val="90000"/>
              </a:lnSpc>
              <a:spcBef>
                <a:spcPts val="2200"/>
              </a:spcBef>
              <a:defRPr sz="2400">
                <a:solidFill>
                  <a:srgbClr val="FF26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Preliminary</a:t>
            </a:r>
          </a:p>
        </p:txBody>
      </p:sp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TextBox 1"/>
          <p:cNvSpPr txBox="1"/>
          <p:nvPr/>
        </p:nvSpPr>
        <p:spPr>
          <a:xfrm>
            <a:off x="7553225" y="3529298"/>
            <a:ext cx="3213737" cy="33528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8000">
                <a:solidFill>
                  <a:srgbClr val="FFFFFF"/>
                </a:solidFill>
                <a:latin typeface="Rage Italic"/>
                <a:ea typeface="Rage Italic"/>
                <a:cs typeface="Rage Italic"/>
                <a:sym typeface="Rage Italic"/>
              </a:defRPr>
            </a:lvl1pPr>
          </a:lstStyle>
          <a:p>
            <a:r>
              <a:t>The End</a:t>
            </a:r>
          </a:p>
        </p:txBody>
      </p:sp>
      <p:sp>
        <p:nvSpPr>
          <p:cNvPr id="274" name="TextBox 2"/>
          <p:cNvSpPr txBox="1"/>
          <p:nvPr/>
        </p:nvSpPr>
        <p:spPr>
          <a:xfrm>
            <a:off x="42407" y="6027003"/>
            <a:ext cx="6605453" cy="815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600" b="1" u="sng">
                <a:solidFill>
                  <a:srgbClr val="FFFFFF"/>
                </a:solidFill>
                <a:latin typeface="Segoe UI Semibold"/>
                <a:ea typeface="Segoe UI Semibold"/>
                <a:cs typeface="Segoe UI Semibold"/>
                <a:sym typeface="Segoe UI Semibold"/>
              </a:defRPr>
            </a:pPr>
            <a:r>
              <a:t>ACKNOWLEDGEMENTS</a:t>
            </a:r>
          </a:p>
          <a:p>
            <a:pPr>
              <a:defRPr sz="1600" b="1">
                <a:solidFill>
                  <a:srgbClr val="FFFFFF"/>
                </a:solidFill>
                <a:latin typeface="Segoe UI Semibold"/>
                <a:ea typeface="Segoe UI Semibold"/>
                <a:cs typeface="Segoe UI Semibold"/>
                <a:sym typeface="Segoe UI Semibold"/>
              </a:defRPr>
            </a:pPr>
            <a:r>
              <a:t>This work was supported by the United States Department of Energy under Grant #DE-FG02-93ER40773.</a:t>
            </a:r>
          </a:p>
        </p:txBody>
      </p:sp>
      <p:sp>
        <p:nvSpPr>
          <p:cNvPr id="275" name="TextBox 3"/>
          <p:cNvSpPr txBox="1"/>
          <p:nvPr/>
        </p:nvSpPr>
        <p:spPr>
          <a:xfrm>
            <a:off x="1092077" y="4273392"/>
            <a:ext cx="5347335" cy="9093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4000">
                <a:solidFill>
                  <a:srgbClr val="FFFFFF"/>
                </a:solidFill>
                <a:latin typeface="Rage Italic"/>
                <a:ea typeface="Rage Italic"/>
                <a:cs typeface="Rage Italic"/>
                <a:sym typeface="Rage Italic"/>
              </a:defRPr>
            </a:lvl1pPr>
          </a:lstStyle>
          <a:p>
            <a:r>
              <a:t>Thank for your attention !</a:t>
            </a:r>
          </a:p>
        </p:txBody>
      </p:sp>
      <p:pic>
        <p:nvPicPr>
          <p:cNvPr id="276" name="Picture 2" descr="Picture 2"/>
          <p:cNvPicPr>
            <a:picLocks noChangeAspect="1"/>
          </p:cNvPicPr>
          <p:nvPr/>
        </p:nvPicPr>
        <p:blipFill>
          <a:blip r:embed="rId3"/>
          <a:srcRect r="82376"/>
          <a:stretch>
            <a:fillRect/>
          </a:stretch>
        </p:blipFill>
        <p:spPr>
          <a:xfrm>
            <a:off x="-1" y="-2"/>
            <a:ext cx="940977" cy="10572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77" name="Picture 2" descr="Picture 2"/>
          <p:cNvPicPr>
            <a:picLocks noChangeAspect="1"/>
          </p:cNvPicPr>
          <p:nvPr/>
        </p:nvPicPr>
        <p:blipFill>
          <a:blip r:embed="rId4"/>
          <a:srcRect l="19208"/>
          <a:stretch>
            <a:fillRect/>
          </a:stretch>
        </p:blipFill>
        <p:spPr>
          <a:xfrm>
            <a:off x="940975" y="7917"/>
            <a:ext cx="3899028" cy="955644"/>
          </a:xfrm>
          <a:prstGeom prst="rect">
            <a:avLst/>
          </a:prstGeom>
          <a:ln w="12700">
            <a:miter lim="400000"/>
          </a:ln>
        </p:spPr>
      </p:pic>
      <p:sp>
        <p:nvSpPr>
          <p:cNvPr id="278" name="TextBox 8"/>
          <p:cNvSpPr txBox="1"/>
          <p:nvPr/>
        </p:nvSpPr>
        <p:spPr>
          <a:xfrm>
            <a:off x="686141" y="941281"/>
            <a:ext cx="9949032" cy="27274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971550" lvl="1" indent="-514350" algn="just">
              <a:buSzPct val="100000"/>
              <a:buAutoNum type="arabicPeriod"/>
              <a:defRPr sz="2400" b="1">
                <a:solidFill>
                  <a:srgbClr val="FFFFFF"/>
                </a:solidFill>
                <a:latin typeface="Segoe UI Semibold"/>
                <a:ea typeface="Segoe UI Semibold"/>
                <a:cs typeface="Segoe UI Semibold"/>
                <a:sym typeface="Segoe UI Semibold"/>
              </a:defRPr>
            </a:pPr>
            <a:r>
              <a:t>Real + Imaginary Time study of α-cluster dynamics with HαC and Neck models.</a:t>
            </a:r>
          </a:p>
          <a:p>
            <a:pPr marL="514350" indent="-514350" algn="just">
              <a:buSzPct val="100000"/>
              <a:buAutoNum type="arabicPeriod" startAt="2"/>
              <a:defRPr sz="2400" b="1">
                <a:solidFill>
                  <a:srgbClr val="FFFFFF"/>
                </a:solidFill>
                <a:latin typeface="Segoe UI Semibold"/>
                <a:ea typeface="Segoe UI Semibold"/>
                <a:cs typeface="Segoe UI Semibold"/>
                <a:sym typeface="Segoe UI Semibold"/>
              </a:defRPr>
            </a:pPr>
            <a:r>
              <a:t>Theoretical description of Helium&amp;Carbon Burning: S*-factors (analytical &amp; numerical), Sub-barrier resonances, reaction rates and 2</a:t>
            </a:r>
            <a:r>
              <a:rPr baseline="30000"/>
              <a:t>+</a:t>
            </a:r>
            <a:r>
              <a:rPr baseline="-25000"/>
              <a:t>1</a:t>
            </a:r>
            <a:r>
              <a:t> + 0</a:t>
            </a:r>
            <a:r>
              <a:rPr baseline="30000"/>
              <a:t>+</a:t>
            </a:r>
            <a:r>
              <a:rPr baseline="-25000"/>
              <a:t>1</a:t>
            </a:r>
            <a:r>
              <a:t> fusion.</a:t>
            </a:r>
          </a:p>
          <a:p>
            <a:pPr algn="ctr" defTabSz="1219169">
              <a:defRPr sz="2600">
                <a:solidFill>
                  <a:srgbClr val="00F9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sz="2400" b="1">
                <a:solidFill>
                  <a:srgbClr val="FFFFFF"/>
                </a:solidFill>
                <a:latin typeface="Segoe UI Semibold"/>
                <a:ea typeface="Segoe UI Semibold"/>
                <a:cs typeface="Segoe UI Semibold"/>
                <a:sym typeface="Segoe UI Semibold"/>
              </a:rPr>
              <a:t>3. Pair production in heavy and superheavy nuclei plus other systems including cosmic.</a:t>
            </a:r>
          </a:p>
        </p:txBody>
      </p:sp>
      <p:sp>
        <p:nvSpPr>
          <p:cNvPr id="279" name="TextBox 9"/>
          <p:cNvSpPr txBox="1"/>
          <p:nvPr/>
        </p:nvSpPr>
        <p:spPr>
          <a:xfrm>
            <a:off x="5488951" y="464846"/>
            <a:ext cx="6750856" cy="637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3200" b="1" u="sng">
                <a:solidFill>
                  <a:srgbClr val="FFFFFF"/>
                </a:solidFill>
                <a:latin typeface="Segoe UI Semibold"/>
                <a:ea typeface="Segoe UI Semibold"/>
                <a:cs typeface="Segoe UI Semibold"/>
                <a:sym typeface="Segoe UI Semibold"/>
              </a:defRPr>
            </a:pPr>
            <a:r>
              <a:t>Conclusions</a:t>
            </a:r>
            <a:r>
              <a:rPr sz="3600" u="none"/>
              <a:t>: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afterEffect">
                                  <p:stCondLst>
                                    <p:cond delay="5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3" presetClass="entr" presetSubtype="16" fill="hold" grpId="2" nodeType="afterEffect">
                                  <p:stCondLst>
                                    <p:cond delay="5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3" presetClass="entr" presetSubtype="16" fill="hold" grpId="3" nodeType="afterEffect">
                                  <p:stCondLst>
                                    <p:cond delay="5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3" presetClass="entr" presetSubtype="16" fill="hold" grpId="4" nodeType="afterEffect">
                                  <p:stCondLst>
                                    <p:cond delay="5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3" presetClass="entr" presetSubtype="16" fill="hold" grpId="5" nodeType="afterEffect">
                                  <p:stCondLst>
                                    <p:cond delay="5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3" grpId="1" animBg="1" advAuto="0"/>
      <p:bldP spid="274" grpId="2" animBg="1" advAuto="0"/>
      <p:bldP spid="275" grpId="3" animBg="1" advAuto="0"/>
      <p:bldP spid="276" grpId="5" animBg="1" advAuto="0"/>
      <p:bldP spid="277" grpId="4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685" y="98866"/>
            <a:ext cx="7141532" cy="138997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9194" y="234807"/>
            <a:ext cx="4266881" cy="453758"/>
          </a:xfrm>
          <a:prstGeom prst="rect">
            <a:avLst/>
          </a:prstGeom>
          <a:ln w="12700">
            <a:miter lim="400000"/>
          </a:ln>
        </p:spPr>
      </p:pic>
      <p:sp>
        <p:nvSpPr>
          <p:cNvPr id="112" name="Solve the Vlasov equation in imaginary time. Define collective variables R&amp;P"/>
          <p:cNvSpPr txBox="1"/>
          <p:nvPr/>
        </p:nvSpPr>
        <p:spPr>
          <a:xfrm>
            <a:off x="256524" y="1517216"/>
            <a:ext cx="6060506" cy="224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>
            <a:lvl1pPr algn="ctr" defTabSz="1219169">
              <a:defRPr sz="1200">
                <a:solidFill>
                  <a:srgbClr val="FF26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Solve the Vlasov equation in imaginary time. Define collective variables R&amp;P</a:t>
            </a:r>
          </a:p>
        </p:txBody>
      </p:sp>
      <p:pic>
        <p:nvPicPr>
          <p:cNvPr id="113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258" y="1749608"/>
            <a:ext cx="4266881" cy="2137584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Image" descr="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64966" y="1769929"/>
            <a:ext cx="6343429" cy="108903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Image" descr="Imag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14008" y="3026731"/>
            <a:ext cx="5245345" cy="977619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in imaginary time t—&gt;it"/>
          <p:cNvSpPr txBox="1"/>
          <p:nvPr/>
        </p:nvSpPr>
        <p:spPr>
          <a:xfrm>
            <a:off x="5626193" y="2778998"/>
            <a:ext cx="2508132" cy="224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>
            <a:lvl1pPr algn="ctr" defTabSz="1219169">
              <a:defRPr sz="1200">
                <a:solidFill>
                  <a:srgbClr val="0433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in imaginary time t—&gt;it</a:t>
            </a:r>
          </a:p>
        </p:txBody>
      </p:sp>
      <p:pic>
        <p:nvPicPr>
          <p:cNvPr id="117" name="Image" descr="Image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3784" y="3880172"/>
            <a:ext cx="4451829" cy="293194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8" name="Image" descr="Image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08505" y="6527926"/>
            <a:ext cx="1912331" cy="331524"/>
          </a:xfrm>
          <a:prstGeom prst="rect">
            <a:avLst/>
          </a:prstGeom>
          <a:ln w="12700">
            <a:miter lim="400000"/>
          </a:ln>
        </p:spPr>
      </p:pic>
      <p:pic>
        <p:nvPicPr>
          <p:cNvPr id="119" name="Image" descr="Image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87824" y="3940328"/>
            <a:ext cx="3950421" cy="3004678"/>
          </a:xfrm>
          <a:prstGeom prst="rect">
            <a:avLst/>
          </a:prstGeom>
          <a:ln w="12700">
            <a:miter lim="400000"/>
          </a:ln>
        </p:spPr>
      </p:pic>
      <p:pic>
        <p:nvPicPr>
          <p:cNvPr id="120" name="Image" descr="Image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859236" y="4272120"/>
            <a:ext cx="3114868" cy="2205879"/>
          </a:xfrm>
          <a:prstGeom prst="rect">
            <a:avLst/>
          </a:prstGeom>
          <a:ln w="12700">
            <a:miter lim="400000"/>
          </a:ln>
        </p:spPr>
      </p:pic>
      <p:sp>
        <p:nvSpPr>
          <p:cNvPr id="121" name="Phys.Rev.Lett.78(1997)187"/>
          <p:cNvSpPr txBox="1"/>
          <p:nvPr/>
        </p:nvSpPr>
        <p:spPr>
          <a:xfrm>
            <a:off x="7532813" y="706870"/>
            <a:ext cx="3676546" cy="3858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>
            <a:lvl1pPr algn="ctr" defTabSz="1219169">
              <a:defRPr sz="2200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Phys.Rev.Lett.78(1997)187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32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8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fill="hold" grpId="9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1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1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1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3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" grpId="1" animBg="1" advAuto="0"/>
      <p:bldP spid="112" grpId="3" animBg="1" advAuto="0"/>
      <p:bldP spid="113" grpId="4" animBg="1" advAuto="0"/>
      <p:bldP spid="114" grpId="5" animBg="1" advAuto="0"/>
      <p:bldP spid="115" grpId="7" animBg="1" advAuto="0"/>
      <p:bldP spid="116" grpId="6" animBg="1" advAuto="0"/>
      <p:bldP spid="117" grpId="8" animBg="1" advAuto="0"/>
      <p:bldP spid="118" grpId="9" animBg="1" advAuto="0"/>
      <p:bldP spid="119" grpId="10" animBg="1" advAuto="0"/>
      <p:bldP spid="120" grpId="11" animBg="1" advAuto="0"/>
      <p:bldP spid="121" grpId="2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Title 1"/>
          <p:cNvSpPr txBox="1">
            <a:spLocks noGrp="1"/>
          </p:cNvSpPr>
          <p:nvPr>
            <p:ph type="title"/>
          </p:nvPr>
        </p:nvSpPr>
        <p:spPr>
          <a:xfrm>
            <a:off x="0" y="-1"/>
            <a:ext cx="12192000" cy="681039"/>
          </a:xfrm>
          <a:prstGeom prst="rect">
            <a:avLst/>
          </a:prstGeom>
          <a:solidFill>
            <a:srgbClr val="2F5597"/>
          </a:solidFill>
        </p:spPr>
        <p:txBody>
          <a:bodyPr/>
          <a:lstStyle>
            <a:lvl1pPr>
              <a:defRPr sz="4000" b="1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Introduction: Nuclear Clustering</a:t>
            </a:r>
          </a:p>
        </p:txBody>
      </p:sp>
      <p:sp>
        <p:nvSpPr>
          <p:cNvPr id="124" name="TextBox 4"/>
          <p:cNvSpPr txBox="1"/>
          <p:nvPr/>
        </p:nvSpPr>
        <p:spPr>
          <a:xfrm>
            <a:off x="11695008" y="109684"/>
            <a:ext cx="267150" cy="459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400" b="1">
                <a:solidFill>
                  <a:srgbClr val="FFFFFF"/>
                </a:solidFill>
                <a:latin typeface="Bahnschrift Light Condensed"/>
                <a:ea typeface="Bahnschrift Light Condensed"/>
                <a:cs typeface="Bahnschrift Light Condensed"/>
                <a:sym typeface="Bahnschrift Light Condensed"/>
              </a:defRPr>
            </a:lvl1pPr>
          </a:lstStyle>
          <a:p>
            <a:r>
              <a:t>2</a:t>
            </a:r>
          </a:p>
        </p:txBody>
      </p:sp>
      <p:grpSp>
        <p:nvGrpSpPr>
          <p:cNvPr id="127" name="Group 9"/>
          <p:cNvGrpSpPr/>
          <p:nvPr/>
        </p:nvGrpSpPr>
        <p:grpSpPr>
          <a:xfrm>
            <a:off x="6857618" y="1108364"/>
            <a:ext cx="5370946" cy="4162441"/>
            <a:chOff x="0" y="0"/>
            <a:chExt cx="5370945" cy="4162439"/>
          </a:xfrm>
        </p:grpSpPr>
        <p:pic>
          <p:nvPicPr>
            <p:cNvPr id="125" name="Picture 2" descr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753" y="376628"/>
              <a:ext cx="4850509" cy="37858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26" name="TextBox 5"/>
            <p:cNvSpPr txBox="1"/>
            <p:nvPr/>
          </p:nvSpPr>
          <p:spPr>
            <a:xfrm>
              <a:off x="0" y="0"/>
              <a:ext cx="5370946" cy="33308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/>
              <a:r>
                <a:t>D. Jenkins, J. Phys. G: Nucl. Part. Phys. 43 (2016) 024003</a:t>
              </a:r>
            </a:p>
          </p:txBody>
        </p:sp>
      </p:grpSp>
      <p:grpSp>
        <p:nvGrpSpPr>
          <p:cNvPr id="130" name="Title 1"/>
          <p:cNvGrpSpPr/>
          <p:nvPr/>
        </p:nvGrpSpPr>
        <p:grpSpPr>
          <a:xfrm>
            <a:off x="0" y="6315235"/>
            <a:ext cx="12192000" cy="646431"/>
            <a:chOff x="0" y="0"/>
            <a:chExt cx="12192000" cy="646429"/>
          </a:xfrm>
        </p:grpSpPr>
        <p:sp>
          <p:nvSpPr>
            <p:cNvPr id="128" name="Rectangle"/>
            <p:cNvSpPr/>
            <p:nvPr/>
          </p:nvSpPr>
          <p:spPr>
            <a:xfrm>
              <a:off x="0" y="87657"/>
              <a:ext cx="12192000" cy="471117"/>
            </a:xfrm>
            <a:prstGeom prst="rect">
              <a:avLst/>
            </a:prstGeom>
            <a:solidFill>
              <a:srgbClr val="B4C7E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lnSpc>
                  <a:spcPct val="90000"/>
                </a:lnSpc>
                <a:defRPr sz="4400">
                  <a:latin typeface="Calibri Light"/>
                  <a:ea typeface="Calibri Light"/>
                  <a:cs typeface="Calibri Light"/>
                  <a:sym typeface="Calibri Light"/>
                </a:defRPr>
              </a:pPr>
              <a:endParaRPr/>
            </a:p>
          </p:txBody>
        </p:sp>
        <p:sp>
          <p:nvSpPr>
            <p:cNvPr id="129" name="L. R. Hafstad, E. Teller, Phys. Rev. 54 (9 1938), pp. 681–692; K. Ikeda, N. Takigawa, H Horiuchi, Progress of Theoretical Physics Supplement E68 (1968)."/>
            <p:cNvSpPr txBox="1"/>
            <p:nvPr/>
          </p:nvSpPr>
          <p:spPr>
            <a:xfrm>
              <a:off x="45719" y="0"/>
              <a:ext cx="12100561" cy="6464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>
                <a:lnSpc>
                  <a:spcPct val="90000"/>
                </a:lnSpc>
                <a:defRPr i="1">
                  <a:solidFill>
                    <a:srgbClr val="002060"/>
                  </a:solidFill>
                  <a:latin typeface="Bodoni MT"/>
                  <a:ea typeface="Bodoni MT"/>
                  <a:cs typeface="Bodoni MT"/>
                  <a:sym typeface="Bodoni MT"/>
                </a:defRPr>
              </a:lvl1pPr>
            </a:lstStyle>
            <a:p>
              <a:r>
                <a:t>L. R. Hafstad, E. Teller, Phys. Rev. 54 (9 1938), pp. 681–692; K. Ikeda, N. Takigawa, H Horiuchi, Progress of Theoretical Physics Supplement E68 (1968).</a:t>
              </a:r>
            </a:p>
          </p:txBody>
        </p:sp>
      </p:grpSp>
      <p:sp>
        <p:nvSpPr>
          <p:cNvPr id="131" name="Content Placeholder 2"/>
          <p:cNvSpPr txBox="1">
            <a:spLocks noGrp="1"/>
          </p:cNvSpPr>
          <p:nvPr>
            <p:ph type="body" sz="quarter" idx="1"/>
          </p:nvPr>
        </p:nvSpPr>
        <p:spPr>
          <a:xfrm>
            <a:off x="3" y="904384"/>
            <a:ext cx="6893856" cy="814819"/>
          </a:xfrm>
          <a:prstGeom prst="rect">
            <a:avLst/>
          </a:prstGeom>
        </p:spPr>
        <p:txBody>
          <a:bodyPr/>
          <a:lstStyle/>
          <a:p>
            <a:pPr marL="226313" indent="-226313" defTabSz="905255">
              <a:spcBef>
                <a:spcPts val="900"/>
              </a:spcBef>
              <a:defRPr sz="2376" b="1"/>
            </a:pPr>
            <a:r>
              <a:t>Clusterization: </a:t>
            </a:r>
            <a:r>
              <a:rPr b="0"/>
              <a:t>feature of Many-Body systems (galaxies, atoms </a:t>
            </a:r>
            <a:r>
              <a:rPr b="0">
                <a:latin typeface="Wingdings"/>
                <a:ea typeface="Wingdings"/>
                <a:cs typeface="Wingdings"/>
                <a:sym typeface="Wingdings"/>
              </a:rPr>
              <a:t> </a:t>
            </a:r>
            <a:r>
              <a:rPr b="0"/>
              <a:t>molecules, quarks </a:t>
            </a:r>
            <a:r>
              <a:rPr b="0">
                <a:latin typeface="Wingdings"/>
                <a:ea typeface="Wingdings"/>
                <a:cs typeface="Wingdings"/>
                <a:sym typeface="Wingdings"/>
              </a:rPr>
              <a:t></a:t>
            </a:r>
            <a:r>
              <a:rPr b="0"/>
              <a:t>hadrons,…)</a:t>
            </a:r>
          </a:p>
        </p:txBody>
      </p:sp>
      <p:sp>
        <p:nvSpPr>
          <p:cNvPr id="132" name="Content Placeholder 2"/>
          <p:cNvSpPr txBox="1"/>
          <p:nvPr/>
        </p:nvSpPr>
        <p:spPr>
          <a:xfrm>
            <a:off x="45720" y="1882120"/>
            <a:ext cx="6720459" cy="17299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/>
            </a:pPr>
            <a:r>
              <a:t>Nuclear ground states 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 </a:t>
            </a:r>
            <a:r>
              <a:t>homogenous Fermionic fluids</a:t>
            </a:r>
            <a:endParaRPr sz="2800"/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/>
            </a:pPr>
            <a:r>
              <a:t>Above decay threshold states 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 </a:t>
            </a:r>
            <a:r>
              <a:t>“Nuclear Molecules” 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 </a:t>
            </a:r>
            <a:r>
              <a:t>Altered Dynamics</a:t>
            </a:r>
          </a:p>
        </p:txBody>
      </p:sp>
      <p:sp>
        <p:nvSpPr>
          <p:cNvPr id="133" name="TextBox 11"/>
          <p:cNvSpPr txBox="1"/>
          <p:nvPr/>
        </p:nvSpPr>
        <p:spPr>
          <a:xfrm>
            <a:off x="45722" y="3489059"/>
            <a:ext cx="6147725" cy="7607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342900" indent="-342900">
              <a:buSzPct val="100000"/>
              <a:buFont typeface="Arial"/>
              <a:buChar char="•"/>
              <a:defRPr sz="2400" u="sng"/>
            </a:pPr>
            <a:r>
              <a:t>α-particles</a:t>
            </a:r>
            <a:r>
              <a:rPr u="none"/>
              <a:t>: very stable (π: 1s</a:t>
            </a:r>
            <a:r>
              <a:rPr u="none" baseline="30000"/>
              <a:t>2 </a:t>
            </a:r>
            <a:r>
              <a:rPr u="none"/>
              <a:t>; ν: 1s</a:t>
            </a:r>
            <a:r>
              <a:rPr u="none" baseline="30000"/>
              <a:t>2 </a:t>
            </a:r>
            <a:r>
              <a:rPr u="none"/>
              <a:t>closed shells and no g.s. Pauli-correlations)  </a:t>
            </a:r>
          </a:p>
        </p:txBody>
      </p:sp>
      <p:sp>
        <p:nvSpPr>
          <p:cNvPr id="134" name="TextBox 13"/>
          <p:cNvSpPr txBox="1"/>
          <p:nvPr/>
        </p:nvSpPr>
        <p:spPr>
          <a:xfrm>
            <a:off x="45720" y="4482972"/>
            <a:ext cx="7168344" cy="8145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342900" indent="-342900">
              <a:buSzPct val="100000"/>
              <a:buFont typeface="Arial"/>
              <a:buChar char="•"/>
              <a:defRPr sz="2400"/>
            </a:pPr>
            <a:r>
              <a:t>Hafstad and Teller (1938), Ikeda (1968) 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 </a:t>
            </a:r>
            <a:r>
              <a:t>appearance as clusters in A=4N nuclei</a:t>
            </a:r>
          </a:p>
        </p:txBody>
      </p:sp>
      <p:sp>
        <p:nvSpPr>
          <p:cNvPr id="135" name="TextBox 14"/>
          <p:cNvSpPr txBox="1"/>
          <p:nvPr/>
        </p:nvSpPr>
        <p:spPr>
          <a:xfrm>
            <a:off x="45719" y="5399766"/>
            <a:ext cx="7426964" cy="7607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342900" indent="-342900">
              <a:buSzPct val="100000"/>
              <a:buFont typeface="Arial"/>
              <a:buChar char="•"/>
              <a:defRPr sz="2400"/>
            </a:pPr>
            <a:r>
              <a:t>Prominent effects in low energy dynamics (Hoyle </a:t>
            </a:r>
            <a:r>
              <a:rPr baseline="30000"/>
              <a:t>12</a:t>
            </a:r>
            <a:r>
              <a:t>C state, BECs, rotational bands, α-conjugate SNM, …)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7" grpId="3" animBg="1" advAuto="0"/>
      <p:bldP spid="131" grpId="1" build="p" animBg="1" advAuto="0"/>
      <p:bldP spid="132" grpId="2" animBg="1" advAuto="0"/>
      <p:bldP spid="133" grpId="4" animBg="1" advAuto="0"/>
      <p:bldP spid="134" grpId="5" animBg="1" advAuto="0"/>
      <p:bldP spid="135" grpId="6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" name="Group 53"/>
          <p:cNvGrpSpPr/>
          <p:nvPr/>
        </p:nvGrpSpPr>
        <p:grpSpPr>
          <a:xfrm>
            <a:off x="7953267" y="808836"/>
            <a:ext cx="4077674" cy="3708426"/>
            <a:chOff x="0" y="0"/>
            <a:chExt cx="4077672" cy="3708425"/>
          </a:xfrm>
        </p:grpSpPr>
        <p:pic>
          <p:nvPicPr>
            <p:cNvPr id="137" name="Picture 26" descr="Picture 26"/>
            <p:cNvPicPr>
              <a:picLocks noChangeAspect="1"/>
            </p:cNvPicPr>
            <p:nvPr/>
          </p:nvPicPr>
          <p:blipFill>
            <a:blip r:embed="rId2"/>
            <a:srcRect l="28867" t="25415" r="33594" b="13889"/>
            <a:stretch>
              <a:fillRect/>
            </a:stretch>
          </p:blipFill>
          <p:spPr>
            <a:xfrm>
              <a:off x="0" y="0"/>
              <a:ext cx="4077673" cy="370842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38" name="TextBox 40"/>
            <p:cNvSpPr txBox="1"/>
            <p:nvPr/>
          </p:nvSpPr>
          <p:spPr>
            <a:xfrm>
              <a:off x="605428" y="49209"/>
              <a:ext cx="3188285" cy="5094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1400"/>
              </a:lvl1pPr>
            </a:lstStyle>
            <a:p>
              <a:r>
                <a:t>H. Zheng, A. Bonasera, Symmetry 13, 1777 (2021) </a:t>
              </a:r>
            </a:p>
          </p:txBody>
        </p:sp>
      </p:grpSp>
      <p:sp>
        <p:nvSpPr>
          <p:cNvPr id="140" name="Title 1"/>
          <p:cNvSpPr txBox="1">
            <a:spLocks noGrp="1"/>
          </p:cNvSpPr>
          <p:nvPr>
            <p:ph type="title"/>
          </p:nvPr>
        </p:nvSpPr>
        <p:spPr>
          <a:xfrm>
            <a:off x="0" y="-1"/>
            <a:ext cx="12192000" cy="681039"/>
          </a:xfrm>
          <a:prstGeom prst="rect">
            <a:avLst/>
          </a:prstGeom>
          <a:solidFill>
            <a:srgbClr val="2F5597"/>
          </a:solidFill>
        </p:spPr>
        <p:txBody>
          <a:bodyPr/>
          <a:lstStyle/>
          <a:p>
            <a:pPr>
              <a:defRPr sz="4000" b="1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The Hybrid α-Clustering (HαC) Model</a:t>
            </a:r>
          </a:p>
        </p:txBody>
      </p:sp>
      <p:sp>
        <p:nvSpPr>
          <p:cNvPr id="141" name="Content Placeholder 2"/>
          <p:cNvSpPr txBox="1">
            <a:spLocks noGrp="1"/>
          </p:cNvSpPr>
          <p:nvPr>
            <p:ph type="body" sz="quarter" idx="1"/>
          </p:nvPr>
        </p:nvSpPr>
        <p:spPr>
          <a:xfrm>
            <a:off x="0" y="847725"/>
            <a:ext cx="10515600" cy="396173"/>
          </a:xfrm>
          <a:prstGeom prst="rect">
            <a:avLst/>
          </a:prstGeom>
        </p:spPr>
        <p:txBody>
          <a:bodyPr/>
          <a:lstStyle>
            <a:lvl1pPr>
              <a:lnSpc>
                <a:spcPct val="81000"/>
              </a:lnSpc>
              <a:defRPr sz="2400"/>
            </a:lvl1pPr>
          </a:lstStyle>
          <a:p>
            <a:r>
              <a:t>Semi-classical molecular dynamics model</a:t>
            </a:r>
          </a:p>
        </p:txBody>
      </p:sp>
      <p:sp>
        <p:nvSpPr>
          <p:cNvPr id="142" name="TextBox 4"/>
          <p:cNvSpPr txBox="1"/>
          <p:nvPr/>
        </p:nvSpPr>
        <p:spPr>
          <a:xfrm>
            <a:off x="11695008" y="109684"/>
            <a:ext cx="267150" cy="459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400" b="1">
                <a:solidFill>
                  <a:srgbClr val="FFFFFF"/>
                </a:solidFill>
                <a:latin typeface="Bahnschrift Light Condensed"/>
                <a:ea typeface="Bahnschrift Light Condensed"/>
                <a:cs typeface="Bahnschrift Light Condensed"/>
                <a:sym typeface="Bahnschrift Light Condensed"/>
              </a:defRPr>
            </a:lvl1pPr>
          </a:lstStyle>
          <a:p>
            <a:r>
              <a:t>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3" name="TextBox 13"/>
              <p:cNvSpPr txBox="1"/>
              <p:nvPr/>
            </p:nvSpPr>
            <p:spPr>
              <a:xfrm>
                <a:off x="1501322" y="2445307"/>
                <a:ext cx="2945876" cy="381118"/>
              </a:xfrm>
              <a:prstGeom prst="rect">
                <a:avLst/>
              </a:prstGeom>
              <a:ln w="19050">
                <a:solidFill>
                  <a:srgbClr val="000000"/>
                </a:solidFill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latin typeface="Cambria Math"/>
                    <a:ea typeface="Cambria Math"/>
                    <a:cs typeface="Cambria Math"/>
                    <a:sym typeface="Cambria Math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𝓗</m:t>
                      </m:r>
                      <m:r>
                        <a:rPr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𝑻</m:t>
                      </m:r>
                      <m:r>
                        <a:rPr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sub>
                      </m:sSub>
                      <m:r>
                        <a:rPr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</m:sub>
                      </m:sSub>
                      <m:r>
                        <a:rPr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sub>
                      </m:sSub>
                    </m:oMath>
                  </m:oMathPara>
                </a14:m>
                <a:endParaRPr sz="2264"/>
              </a:p>
            </p:txBody>
          </p:sp>
        </mc:Choice>
        <mc:Fallback xmlns="">
          <p:sp>
            <p:nvSpPr>
              <p:cNvPr id="143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1322" y="2445307"/>
                <a:ext cx="2945876" cy="381118"/>
              </a:xfrm>
              <a:prstGeom prst="rect">
                <a:avLst/>
              </a:prstGeom>
              <a:blipFill>
                <a:blip r:embed="rId3"/>
                <a:stretch>
                  <a:fillRect l="-3404" r="-3830" b="-6250"/>
                </a:stretch>
              </a:blipFill>
              <a:ln w="19050">
                <a:solidFill>
                  <a:srgbClr val="000000"/>
                </a:solidFill>
              </a:ln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4" name="TextBox 14"/>
          <p:cNvSpPr txBox="1"/>
          <p:nvPr/>
        </p:nvSpPr>
        <p:spPr>
          <a:xfrm>
            <a:off x="869029" y="2993413"/>
            <a:ext cx="1650619" cy="650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>
                <a:solidFill>
                  <a:srgbClr val="C00000"/>
                </a:solidFill>
                <a:latin typeface="Segoe UI Semibold"/>
                <a:ea typeface="Segoe UI Semibold"/>
                <a:cs typeface="Segoe UI Semibold"/>
                <a:sym typeface="Segoe UI Semibold"/>
              </a:defRPr>
            </a:lvl1pPr>
          </a:lstStyle>
          <a:p>
            <a:r>
              <a:t>Kinetic Energy</a:t>
            </a:r>
          </a:p>
        </p:txBody>
      </p:sp>
      <p:sp>
        <p:nvSpPr>
          <p:cNvPr id="145" name="TextBox 15"/>
          <p:cNvSpPr txBox="1"/>
          <p:nvPr/>
        </p:nvSpPr>
        <p:spPr>
          <a:xfrm>
            <a:off x="2561288" y="3159805"/>
            <a:ext cx="2609349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>
                <a:solidFill>
                  <a:srgbClr val="C00000"/>
                </a:solidFill>
                <a:latin typeface="Segoe UI Semibold"/>
                <a:ea typeface="Segoe UI Semibold"/>
                <a:cs typeface="Segoe UI Semibold"/>
                <a:sym typeface="Segoe UI Semibold"/>
              </a:defRPr>
            </a:lvl1pPr>
          </a:lstStyle>
          <a:p>
            <a:r>
              <a:t>Effective Fermi Energy</a:t>
            </a:r>
          </a:p>
        </p:txBody>
      </p:sp>
      <p:sp>
        <p:nvSpPr>
          <p:cNvPr id="146" name="TextBox 16"/>
          <p:cNvSpPr txBox="1"/>
          <p:nvPr/>
        </p:nvSpPr>
        <p:spPr>
          <a:xfrm>
            <a:off x="4225509" y="1660990"/>
            <a:ext cx="3169369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>
                <a:solidFill>
                  <a:srgbClr val="C00000"/>
                </a:solidFill>
                <a:latin typeface="Segoe UI Semibold"/>
                <a:ea typeface="Segoe UI Semibold"/>
                <a:cs typeface="Segoe UI Semibold"/>
                <a:sym typeface="Segoe UI Semibold"/>
              </a:defRPr>
            </a:lvl1pPr>
          </a:lstStyle>
          <a:p>
            <a:r>
              <a:t>Nuclear (Bass) Potential</a:t>
            </a:r>
          </a:p>
        </p:txBody>
      </p:sp>
      <p:sp>
        <p:nvSpPr>
          <p:cNvPr id="147" name="TextBox 17"/>
          <p:cNvSpPr txBox="1"/>
          <p:nvPr/>
        </p:nvSpPr>
        <p:spPr>
          <a:xfrm>
            <a:off x="5225618" y="2633863"/>
            <a:ext cx="2382820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>
                <a:solidFill>
                  <a:srgbClr val="C00000"/>
                </a:solidFill>
                <a:latin typeface="Segoe UI Semibold"/>
                <a:ea typeface="Segoe UI Semibold"/>
                <a:cs typeface="Segoe UI Semibold"/>
                <a:sym typeface="Segoe UI Semibold"/>
              </a:defRPr>
            </a:lvl1pPr>
          </a:lstStyle>
          <a:p>
            <a:r>
              <a:t>Coulomb Potential</a:t>
            </a:r>
          </a:p>
        </p:txBody>
      </p:sp>
      <p:sp>
        <p:nvSpPr>
          <p:cNvPr id="148" name="Straight Connector 19"/>
          <p:cNvSpPr/>
          <p:nvPr/>
        </p:nvSpPr>
        <p:spPr>
          <a:xfrm flipH="1">
            <a:off x="2049875" y="2762269"/>
            <a:ext cx="257888" cy="282072"/>
          </a:xfrm>
          <a:prstGeom prst="line">
            <a:avLst/>
          </a:prstGeom>
          <a:ln w="28575">
            <a:solidFill>
              <a:srgbClr val="C00000"/>
            </a:solidFill>
            <a:miter/>
            <a:head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49" name="Straight Connector 21"/>
          <p:cNvSpPr/>
          <p:nvPr/>
        </p:nvSpPr>
        <p:spPr>
          <a:xfrm flipH="1" flipV="1">
            <a:off x="4487774" y="2584997"/>
            <a:ext cx="765387" cy="237131"/>
          </a:xfrm>
          <a:prstGeom prst="line">
            <a:avLst/>
          </a:prstGeom>
          <a:ln w="28575">
            <a:solidFill>
              <a:srgbClr val="C00000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50" name="Straight Connector 18"/>
          <p:cNvSpPr/>
          <p:nvPr/>
        </p:nvSpPr>
        <p:spPr>
          <a:xfrm>
            <a:off x="3140736" y="2720130"/>
            <a:ext cx="153882" cy="493487"/>
          </a:xfrm>
          <a:prstGeom prst="line">
            <a:avLst/>
          </a:prstGeom>
          <a:ln w="28575">
            <a:solidFill>
              <a:srgbClr val="C00000"/>
            </a:solidFill>
            <a:miter/>
            <a:head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51" name="Straight Connector 20"/>
          <p:cNvSpPr/>
          <p:nvPr/>
        </p:nvSpPr>
        <p:spPr>
          <a:xfrm flipH="1">
            <a:off x="3966559" y="1999098"/>
            <a:ext cx="903909" cy="502653"/>
          </a:xfrm>
          <a:prstGeom prst="line">
            <a:avLst/>
          </a:prstGeom>
          <a:ln w="28575">
            <a:solidFill>
              <a:srgbClr val="C00000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52" name="Content Placeholder 2"/>
          <p:cNvSpPr txBox="1"/>
          <p:nvPr/>
        </p:nvSpPr>
        <p:spPr>
          <a:xfrm>
            <a:off x="45719" y="1205464"/>
            <a:ext cx="10424161" cy="4440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/>
            </a:pPr>
            <a:r>
              <a:t>α-particles as fundamental d.o.f.</a:t>
            </a:r>
          </a:p>
        </p:txBody>
      </p:sp>
      <p:sp>
        <p:nvSpPr>
          <p:cNvPr id="153" name="Content Placeholder 2"/>
          <p:cNvSpPr txBox="1"/>
          <p:nvPr/>
        </p:nvSpPr>
        <p:spPr>
          <a:xfrm>
            <a:off x="45719" y="1630164"/>
            <a:ext cx="10424161" cy="4356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>
            <a:lvl1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/>
            </a:lvl1pPr>
          </a:lstStyle>
          <a:p>
            <a:r>
              <a:t>Microscopic Hamiltonian:</a:t>
            </a:r>
          </a:p>
        </p:txBody>
      </p:sp>
      <p:sp>
        <p:nvSpPr>
          <p:cNvPr id="154" name="Content Placeholder 2"/>
          <p:cNvSpPr txBox="1"/>
          <p:nvPr/>
        </p:nvSpPr>
        <p:spPr>
          <a:xfrm>
            <a:off x="39477" y="3635171"/>
            <a:ext cx="7985761" cy="4313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pPr marL="91439" indent="-91439" defTabSz="365760">
              <a:lnSpc>
                <a:spcPct val="81000"/>
              </a:lnSpc>
              <a:spcBef>
                <a:spcPts val="400"/>
              </a:spcBef>
              <a:buSzPct val="100000"/>
              <a:buFont typeface="Arial"/>
              <a:buChar char="•"/>
              <a:defRPr sz="2480"/>
            </a:pPr>
            <a:r>
              <a:t>Ground States: B.E. reproduced for 8&lt;A&lt;100, </a:t>
            </a:r>
            <a:r>
              <a:rPr baseline="30145"/>
              <a:t>8</a:t>
            </a:r>
            <a:r>
              <a:t>Be overbound</a:t>
            </a:r>
          </a:p>
          <a:p>
            <a:pPr marL="91440" indent="-91440" defTabSz="365760">
              <a:lnSpc>
                <a:spcPct val="81000"/>
              </a:lnSpc>
              <a:spcBef>
                <a:spcPts val="400"/>
              </a:spcBef>
              <a:buSzPct val="100000"/>
              <a:buFont typeface="Arial"/>
              <a:buChar char="•"/>
              <a:defRPr sz="920"/>
            </a:pPr>
            <a:endParaRPr/>
          </a:p>
        </p:txBody>
      </p:sp>
      <p:sp>
        <p:nvSpPr>
          <p:cNvPr id="155" name="Content Placeholder 2"/>
          <p:cNvSpPr txBox="1"/>
          <p:nvPr/>
        </p:nvSpPr>
        <p:spPr>
          <a:xfrm>
            <a:off x="8178280" y="4542127"/>
            <a:ext cx="3627644" cy="3665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defRPr sz="1600" b="1">
                <a:solidFill>
                  <a:srgbClr val="0070C0"/>
                </a:solidFill>
              </a:defRPr>
            </a:pPr>
            <a:r>
              <a:t>HαC </a:t>
            </a:r>
            <a:r>
              <a:rPr>
                <a:solidFill>
                  <a:srgbClr val="000000"/>
                </a:solidFill>
              </a:rPr>
              <a:t>; </a:t>
            </a:r>
            <a:r>
              <a:rPr>
                <a:solidFill>
                  <a:srgbClr val="FF0000"/>
                </a:solidFill>
              </a:rPr>
              <a:t>Experimental</a:t>
            </a:r>
            <a:r>
              <a:rPr>
                <a:solidFill>
                  <a:srgbClr val="000000"/>
                </a:solidFill>
              </a:rPr>
              <a:t> ; </a:t>
            </a:r>
            <a:r>
              <a:rPr>
                <a:solidFill>
                  <a:srgbClr val="00B050"/>
                </a:solidFill>
              </a:rPr>
              <a:t>BE = N</a:t>
            </a:r>
            <a:r>
              <a:rPr baseline="-25000">
                <a:solidFill>
                  <a:srgbClr val="00B050"/>
                </a:solidFill>
              </a:rPr>
              <a:t>α</a:t>
            </a:r>
            <a:r>
              <a:rPr>
                <a:solidFill>
                  <a:srgbClr val="00B050"/>
                </a:solidFill>
              </a:rPr>
              <a:t> BE</a:t>
            </a:r>
            <a:r>
              <a:rPr baseline="-25000">
                <a:solidFill>
                  <a:srgbClr val="00B050"/>
                </a:solidFill>
              </a:rPr>
              <a:t>α</a:t>
            </a:r>
            <a:r>
              <a:rPr>
                <a:solidFill>
                  <a:srgbClr val="00B050"/>
                </a:solidFill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6" name="Content Placeholder 2"/>
              <p:cNvSpPr txBox="1"/>
              <p:nvPr/>
            </p:nvSpPr>
            <p:spPr>
              <a:xfrm>
                <a:off x="33235" y="4150147"/>
                <a:ext cx="10424161" cy="448495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lIns="45719" rIns="45719">
                <a:normAutofit/>
              </a:bodyPr>
              <a:lstStyle/>
              <a:p>
                <a:pPr marL="221742" indent="-221742" defTabSz="886968">
                  <a:lnSpc>
                    <a:spcPct val="90000"/>
                  </a:lnSpc>
                  <a:spcBef>
                    <a:spcPts val="900"/>
                  </a:spcBef>
                  <a:buSzPct val="100000"/>
                  <a:buFont typeface="Arial"/>
                  <a:buChar char="•"/>
                  <a:defRPr sz="2328"/>
                </a:pPr>
                <a:r>
                  <a:t>Quantization of impact parameter </a:t>
                </a:r>
                <a:r>
                  <a:rPr>
                    <a:latin typeface="Wingdings"/>
                    <a:ea typeface="Wingdings"/>
                    <a:cs typeface="Wingdings"/>
                    <a:sym typeface="Wingdings"/>
                  </a:rPr>
                  <a:t> </a:t>
                </a:r>
                <a14:m>
                  <m:oMath xmlns:m="http://schemas.openxmlformats.org/officeDocument/2006/math">
                    <m:r>
                      <a:rPr sz="2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𝒍</m:t>
                    </m:r>
                    <m:r>
                      <a:rPr sz="2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sz="2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2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</m:e>
                      <m:sub>
                        <m:r>
                          <a:rPr sz="2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𝑪𝑴</m:t>
                        </m:r>
                      </m:sub>
                    </m:sSub>
                    <m:r>
                      <a:rPr sz="2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endParaRPr sz="2264"/>
              </a:p>
            </p:txBody>
          </p:sp>
        </mc:Choice>
        <mc:Fallback xmlns="">
          <p:sp>
            <p:nvSpPr>
              <p:cNvPr id="156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35" y="4150147"/>
                <a:ext cx="10424161" cy="448495"/>
              </a:xfrm>
              <a:prstGeom prst="rect">
                <a:avLst/>
              </a:prstGeom>
              <a:blipFill>
                <a:blip r:embed="rId4"/>
                <a:stretch>
                  <a:fillRect l="-1217" t="-19444" b="-22222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9" name="Title 1"/>
          <p:cNvGrpSpPr/>
          <p:nvPr/>
        </p:nvGrpSpPr>
        <p:grpSpPr>
          <a:xfrm>
            <a:off x="0" y="6402892"/>
            <a:ext cx="12192000" cy="471117"/>
            <a:chOff x="0" y="0"/>
            <a:chExt cx="12192000" cy="471116"/>
          </a:xfrm>
        </p:grpSpPr>
        <p:sp>
          <p:nvSpPr>
            <p:cNvPr id="157" name="Rectangle"/>
            <p:cNvSpPr/>
            <p:nvPr/>
          </p:nvSpPr>
          <p:spPr>
            <a:xfrm>
              <a:off x="0" y="-1"/>
              <a:ext cx="12192000" cy="471118"/>
            </a:xfrm>
            <a:prstGeom prst="rect">
              <a:avLst/>
            </a:prstGeom>
            <a:solidFill>
              <a:srgbClr val="B4C7E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lnSpc>
                  <a:spcPct val="90000"/>
                </a:lnSpc>
                <a:defRPr sz="4400">
                  <a:latin typeface="Calibri Light"/>
                  <a:ea typeface="Calibri Light"/>
                  <a:cs typeface="Calibri Light"/>
                  <a:sym typeface="Calibri Light"/>
                </a:defRPr>
              </a:pPr>
              <a:endParaRPr/>
            </a:p>
          </p:txBody>
        </p:sp>
        <p:sp>
          <p:nvSpPr>
            <p:cNvPr id="158" name="H. Zheng, A. Bonasera, Symmetry 13, 1777 (2021); T. Depastas, A. Bonasera, J. Natowitz, Phys. Rev. C 112, 014614 (2025)."/>
            <p:cNvSpPr txBox="1"/>
            <p:nvPr/>
          </p:nvSpPr>
          <p:spPr>
            <a:xfrm>
              <a:off x="45719" y="43788"/>
              <a:ext cx="12100561" cy="383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>
                <a:lnSpc>
                  <a:spcPct val="90000"/>
                </a:lnSpc>
                <a:defRPr i="1">
                  <a:solidFill>
                    <a:srgbClr val="002060"/>
                  </a:solidFill>
                  <a:latin typeface="Bodoni MT"/>
                  <a:ea typeface="Bodoni MT"/>
                  <a:cs typeface="Bodoni MT"/>
                  <a:sym typeface="Bodoni MT"/>
                </a:defRPr>
              </a:pPr>
              <a:r>
                <a:t>H. Zheng, A. Bonasera, Symmetry 13, 1777 (2021); T. Depastas, A. Bonasera, J. Natowitz, Phys. Rev. C 112, 014614 (2025). </a:t>
              </a:r>
            </a:p>
          </p:txBody>
        </p:sp>
      </p:grpSp>
      <p:sp>
        <p:nvSpPr>
          <p:cNvPr id="160" name="Content Placeholder 2"/>
          <p:cNvSpPr txBox="1"/>
          <p:nvPr/>
        </p:nvSpPr>
        <p:spPr>
          <a:xfrm>
            <a:off x="39478" y="4671188"/>
            <a:ext cx="7985761" cy="4462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/>
            </a:pPr>
            <a:r>
              <a:t>Above Barrier Cross Section 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 </a:t>
            </a:r>
            <a:r>
              <a:t>Collection of  &gt; 1M events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1" name="TextBox 48"/>
              <p:cNvSpPr txBox="1"/>
              <p:nvPr/>
            </p:nvSpPr>
            <p:spPr>
              <a:xfrm>
                <a:off x="1887884" y="5201813"/>
                <a:ext cx="8343208" cy="917794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latinLnBrk="1"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𝝈</m:t>
                          </m:r>
                          <m: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±</m:t>
                          </m:r>
                          <m: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𝜹𝝈</m:t>
                          </m:r>
                        </m:num>
                        <m:den>
                          <m: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𝒅𝑿</m:t>
                          </m:r>
                        </m:den>
                      </m:f>
                      <m:r>
                        <a:rPr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sSubSup>
                            <m:sSubSupPr>
                              <m:ctrlPr>
                                <a:rPr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e>
                            <m:sub>
                              <m:r>
                                <a:rPr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𝑪𝑴</m:t>
                              </m:r>
                            </m:sub>
                            <m:sup>
                              <m:r>
                                <a:rPr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bSup>
                        </m:den>
                      </m:f>
                      <m:nary>
                        <m:naryPr>
                          <m:chr m:val="∑"/>
                          <m:limLoc m:val="undOvr"/>
                          <m:supHide m:val="on"/>
                          <m:ctrlP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𝒍</m:t>
                          </m:r>
                          <m: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≥</m:t>
                          </m:r>
                          <m: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/>
                        <m:e>
                          <m: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𝒍</m:t>
                          </m:r>
                          <m: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f>
                            <m:fPr>
                              <m:ctrlPr>
                                <a:rPr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𝜹</m:t>
                              </m:r>
                              <m:sSub>
                                <m:sSubPr>
                                  <m:ctrlPr>
                                    <a:rPr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𝑵</m:t>
                                  </m:r>
                                </m:e>
                                <m:sub>
                                  <m:r>
                                    <a:rPr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𝒍</m:t>
                                  </m:r>
                                </m:sub>
                              </m:sSub>
                              <m:r>
                                <a:rPr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±</m:t>
                              </m:r>
                              <m:rad>
                                <m:radPr>
                                  <m:degHide m:val="on"/>
                                  <m:ctrlPr>
                                    <a:rPr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𝜹</m:t>
                                  </m:r>
                                  <m:sSub>
                                    <m:sSubPr>
                                      <m:ctrlPr>
                                        <a:rPr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𝑵</m:t>
                                      </m:r>
                                    </m:e>
                                    <m:sub>
                                      <m:r>
                                        <a:rPr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𝒍</m:t>
                                      </m:r>
                                    </m:sub>
                                  </m:sSub>
                                </m:e>
                              </m:rad>
                            </m:num>
                            <m:den>
                              <m:sSub>
                                <m:sSubPr>
                                  <m:ctrlPr>
                                    <a:rPr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𝑵</m:t>
                                  </m:r>
                                </m:e>
                                <m:sub>
                                  <m:r>
                                    <a:rPr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𝒍</m:t>
                                  </m:r>
                                </m:sub>
                              </m:sSub>
                              <m:r>
                                <a:rPr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𝜹</m:t>
                              </m:r>
                              <m:r>
                                <a:rPr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𝑿</m:t>
                              </m:r>
                            </m:den>
                          </m:f>
                        </m:e>
                      </m:nary>
                      <m:d>
                        <m:dPr>
                          <m:begChr m:val="["/>
                          <m:endChr m:val="]"/>
                          <m:ctrlP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sSub>
                                <m:sSubPr>
                                  <m:ctrlPr>
                                    <a:rPr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𝜹</m:t>
                                  </m:r>
                                </m:e>
                                <m:sub>
                                  <m:r>
                                    <a:rPr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𝒍</m:t>
                                  </m:r>
                                  <m:r>
                                    <a:rPr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𝒆𝒗𝒆𝒏</m:t>
                                  </m:r>
                                </m:sub>
                              </m:sSub>
                              <m:r>
                                <a:rPr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  <m:sSub>
                            <m:sSubPr>
                              <m:ctrlPr>
                                <a:rPr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𝜹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𝑨</m:t>
                                  </m:r>
                                </m:e>
                                <m:sub>
                                  <m:r>
                                    <a:rPr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𝑨</m:t>
                                  </m:r>
                                </m:e>
                                <m:sub>
                                  <m:r>
                                    <a:rPr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sub>
                          </m:sSub>
                          <m: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sz="2400"/>
              </a:p>
            </p:txBody>
          </p:sp>
        </mc:Choice>
        <mc:Fallback xmlns="">
          <p:sp>
            <p:nvSpPr>
              <p:cNvPr id="161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7884" y="5201813"/>
                <a:ext cx="8343208" cy="917794"/>
              </a:xfrm>
              <a:prstGeom prst="rect">
                <a:avLst/>
              </a:prstGeom>
              <a:blipFill>
                <a:blip r:embed="rId5"/>
                <a:stretch>
                  <a:fillRect l="-1368" t="-135616" r="-3951" b="-206849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2" name="Straight Connector 56"/>
          <p:cNvSpPr/>
          <p:nvPr/>
        </p:nvSpPr>
        <p:spPr>
          <a:xfrm flipH="1">
            <a:off x="9361037" y="5227835"/>
            <a:ext cx="791802" cy="377151"/>
          </a:xfrm>
          <a:prstGeom prst="line">
            <a:avLst/>
          </a:prstGeom>
          <a:ln w="28575">
            <a:solidFill>
              <a:srgbClr val="C00000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63" name="TextBox 59"/>
          <p:cNvSpPr txBox="1"/>
          <p:nvPr/>
        </p:nvSpPr>
        <p:spPr>
          <a:xfrm>
            <a:off x="8116677" y="4886557"/>
            <a:ext cx="4410569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>
                <a:solidFill>
                  <a:srgbClr val="C00000"/>
                </a:solidFill>
                <a:latin typeface="Segoe UI Semibold"/>
                <a:ea typeface="Segoe UI Semibold"/>
                <a:cs typeface="Segoe UI Semibold"/>
                <a:sym typeface="Segoe UI Semibold"/>
              </a:defRPr>
            </a:lvl1pPr>
          </a:lstStyle>
          <a:p>
            <a:r>
              <a:t>Identical Boson symmetrization factor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circle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8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9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1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1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1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fill="hold" grpId="1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3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0" presetClass="entr" fill="hold" grpId="1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7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10" presetClass="entr" fill="hold" grpId="1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1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fill="hold" grpId="1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fill="hold" grpId="1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1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10" presetClass="entr" fill="hold" grpId="18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5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19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2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3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" grpId="14" animBg="1" advAuto="0"/>
      <p:bldP spid="141" grpId="1" build="p" animBg="1" advAuto="0"/>
      <p:bldP spid="143" grpId="3" animBg="1" advAuto="0"/>
      <p:bldP spid="144" grpId="6" animBg="1" advAuto="0"/>
      <p:bldP spid="145" grpId="8" animBg="1" advAuto="0"/>
      <p:bldP spid="146" grpId="11" animBg="1" advAuto="0"/>
      <p:bldP spid="147" grpId="10" animBg="1" advAuto="0"/>
      <p:bldP spid="148" grpId="5" animBg="1" advAuto="0"/>
      <p:bldP spid="149" grpId="9" animBg="1" advAuto="0"/>
      <p:bldP spid="150" grpId="7" animBg="1" advAuto="0"/>
      <p:bldP spid="151" grpId="12" animBg="1" advAuto="0"/>
      <p:bldP spid="152" grpId="2" animBg="1" advAuto="0"/>
      <p:bldP spid="153" grpId="4" animBg="1" advAuto="0"/>
      <p:bldP spid="154" grpId="13" animBg="1" advAuto="0"/>
      <p:bldP spid="155" grpId="15" animBg="1" advAuto="0"/>
      <p:bldP spid="156" grpId="16" animBg="1" advAuto="0"/>
      <p:bldP spid="160" grpId="18" animBg="1" advAuto="0"/>
      <p:bldP spid="161" grpId="17" animBg="1" advAuto="0"/>
      <p:bldP spid="162" grpId="20" animBg="1" advAuto="0"/>
      <p:bldP spid="163" grpId="19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Title 1"/>
          <p:cNvSpPr txBox="1">
            <a:spLocks noGrp="1"/>
          </p:cNvSpPr>
          <p:nvPr>
            <p:ph type="title"/>
          </p:nvPr>
        </p:nvSpPr>
        <p:spPr>
          <a:xfrm>
            <a:off x="0" y="-1"/>
            <a:ext cx="12192000" cy="681039"/>
          </a:xfrm>
          <a:prstGeom prst="rect">
            <a:avLst/>
          </a:prstGeom>
          <a:solidFill>
            <a:srgbClr val="2F5597"/>
          </a:solidFill>
        </p:spPr>
        <p:txBody>
          <a:bodyPr/>
          <a:lstStyle/>
          <a:p>
            <a:pPr>
              <a:defRPr sz="4000" b="1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The Neck Model (NM)</a:t>
            </a:r>
          </a:p>
        </p:txBody>
      </p:sp>
      <p:sp>
        <p:nvSpPr>
          <p:cNvPr id="166" name="TextBox 4"/>
          <p:cNvSpPr txBox="1"/>
          <p:nvPr/>
        </p:nvSpPr>
        <p:spPr>
          <a:xfrm>
            <a:off x="11695008" y="109684"/>
            <a:ext cx="267150" cy="459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400" b="1">
                <a:solidFill>
                  <a:srgbClr val="FFFFFF"/>
                </a:solidFill>
                <a:latin typeface="Bahnschrift Light Condensed"/>
                <a:ea typeface="Bahnschrift Light Condensed"/>
                <a:cs typeface="Bahnschrift Light Condensed"/>
                <a:sym typeface="Bahnschrift Light Condensed"/>
              </a:defRPr>
            </a:lvl1pPr>
          </a:lstStyle>
          <a:p>
            <a:r>
              <a:t>5</a:t>
            </a:r>
          </a:p>
        </p:txBody>
      </p:sp>
      <p:grpSp>
        <p:nvGrpSpPr>
          <p:cNvPr id="169" name="Title 1"/>
          <p:cNvGrpSpPr/>
          <p:nvPr/>
        </p:nvGrpSpPr>
        <p:grpSpPr>
          <a:xfrm>
            <a:off x="0" y="6315235"/>
            <a:ext cx="12192000" cy="646431"/>
            <a:chOff x="0" y="0"/>
            <a:chExt cx="12192000" cy="646429"/>
          </a:xfrm>
        </p:grpSpPr>
        <p:sp>
          <p:nvSpPr>
            <p:cNvPr id="167" name="Rectangle"/>
            <p:cNvSpPr/>
            <p:nvPr/>
          </p:nvSpPr>
          <p:spPr>
            <a:xfrm>
              <a:off x="0" y="87657"/>
              <a:ext cx="12192000" cy="471117"/>
            </a:xfrm>
            <a:prstGeom prst="rect">
              <a:avLst/>
            </a:prstGeom>
            <a:solidFill>
              <a:srgbClr val="B4C7E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lnSpc>
                  <a:spcPct val="90000"/>
                </a:lnSpc>
                <a:defRPr i="1">
                  <a:solidFill>
                    <a:srgbClr val="002060"/>
                  </a:solidFill>
                  <a:latin typeface="Bodoni MT"/>
                  <a:ea typeface="Bodoni MT"/>
                  <a:cs typeface="Bodoni MT"/>
                  <a:sym typeface="Bodoni MT"/>
                </a:defRPr>
              </a:pPr>
              <a:endParaRPr/>
            </a:p>
          </p:txBody>
        </p:sp>
        <p:sp>
          <p:nvSpPr>
            <p:cNvPr id="168" name="A. Bonasera and J.B. Natowitz. Phys Rev C, 102, 061602(R), 2020; A. Bonasera, G. Bertsch, E. El-Sayed, Phys. Lett. B 141 (1984); S.T. Sun, T. Depastas, H. Zheng, A. Bonasera, Phys. Rev. C 111, 014602 (2025)."/>
            <p:cNvSpPr txBox="1"/>
            <p:nvPr/>
          </p:nvSpPr>
          <p:spPr>
            <a:xfrm>
              <a:off x="45719" y="0"/>
              <a:ext cx="12100561" cy="6464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>
                <a:lnSpc>
                  <a:spcPct val="90000"/>
                </a:lnSpc>
                <a:defRPr i="1">
                  <a:solidFill>
                    <a:srgbClr val="002060"/>
                  </a:solidFill>
                  <a:latin typeface="Bodoni MT"/>
                  <a:ea typeface="Bodoni MT"/>
                  <a:cs typeface="Bodoni MT"/>
                  <a:sym typeface="Bodoni MT"/>
                </a:defRPr>
              </a:lvl1pPr>
            </a:lstStyle>
            <a:p>
              <a:r>
                <a:t>A. Bonasera and J.B. Natowitz. Phys Rev C, 102, 061602(R), 2020; A. Bonasera, G. Bertsch, E. El-Sayed, Phys. Lett. B 141 (1984); S.T. Sun, T. Depastas, H. Zheng, A. Bonasera, Phys. Rev. C 111, 014602 (2025).</a:t>
              </a:r>
            </a:p>
          </p:txBody>
        </p:sp>
      </p:grpSp>
      <p:sp>
        <p:nvSpPr>
          <p:cNvPr id="170" name="TextBox 11"/>
          <p:cNvSpPr txBox="1"/>
          <p:nvPr/>
        </p:nvSpPr>
        <p:spPr>
          <a:xfrm>
            <a:off x="45720" y="953461"/>
            <a:ext cx="7725783" cy="3924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/>
            </a:lvl1pPr>
          </a:lstStyle>
          <a:p>
            <a:r>
              <a:t>Classical limit of Wigner-transformed TDHF, i.e., Mean-field</a:t>
            </a:r>
          </a:p>
        </p:txBody>
      </p:sp>
      <p:sp>
        <p:nvSpPr>
          <p:cNvPr id="171" name="TextBox 12"/>
          <p:cNvSpPr txBox="1"/>
          <p:nvPr/>
        </p:nvSpPr>
        <p:spPr>
          <a:xfrm>
            <a:off x="45720" y="1468806"/>
            <a:ext cx="7591313" cy="7790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/>
            </a:pPr>
            <a:r>
              <a:t>Macroscopic dynamics, d.o.f. 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</a:t>
            </a:r>
            <a:r>
              <a:t> neck radius &amp; internuclear distance</a:t>
            </a:r>
          </a:p>
        </p:txBody>
      </p:sp>
      <p:sp>
        <p:nvSpPr>
          <p:cNvPr id="172" name="TextBox 13"/>
          <p:cNvSpPr txBox="1"/>
          <p:nvPr/>
        </p:nvSpPr>
        <p:spPr>
          <a:xfrm>
            <a:off x="40891" y="2230583"/>
            <a:ext cx="7945765" cy="7306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/>
            </a:lvl1pPr>
          </a:lstStyle>
          <a:p>
            <a:r>
              <a:t>Interaction: Bass potential, Coulomb, nucleon exchange (friction) </a:t>
            </a:r>
          </a:p>
        </p:txBody>
      </p:sp>
      <p:sp>
        <p:nvSpPr>
          <p:cNvPr id="173" name="TextBox 14"/>
          <p:cNvSpPr txBox="1"/>
          <p:nvPr/>
        </p:nvSpPr>
        <p:spPr>
          <a:xfrm>
            <a:off x="40891" y="3051836"/>
            <a:ext cx="7367194" cy="3924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/>
            </a:lvl1pPr>
          </a:lstStyle>
          <a:p>
            <a:r>
              <a:t>Neck radius determined by Volume conservation</a:t>
            </a:r>
          </a:p>
        </p:txBody>
      </p:sp>
      <p:pic>
        <p:nvPicPr>
          <p:cNvPr id="174" name="Picture 15" descr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7601" y="4604365"/>
            <a:ext cx="3032070" cy="1658328"/>
          </a:xfrm>
          <a:prstGeom prst="rect">
            <a:avLst/>
          </a:prstGeom>
          <a:ln w="12700">
            <a:miter lim="400000"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5" name="TextBox 16"/>
              <p:cNvSpPr txBox="1"/>
              <p:nvPr/>
            </p:nvSpPr>
            <p:spPr>
              <a:xfrm>
                <a:off x="40891" y="5062761"/>
                <a:ext cx="11741972" cy="1306446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lIns="45719" rIns="45719">
                <a:spAutoFit/>
              </a:bodyPr>
              <a:lstStyle/>
              <a:p>
                <a:pPr marL="228600" indent="-228600">
                  <a:lnSpc>
                    <a:spcPct val="90000"/>
                  </a:lnSpc>
                  <a:spcBef>
                    <a:spcPts val="1000"/>
                  </a:spcBef>
                  <a:buSzPct val="100000"/>
                  <a:buFont typeface="Arial"/>
                  <a:buChar char="•"/>
                  <a:defRPr sz="2400"/>
                </a:pPr>
                <a:r>
                  <a:t>Bass potential modified by resonances:</a:t>
                </a:r>
              </a:p>
              <a:p>
                <a:pPr>
                  <a:lnSpc>
                    <a:spcPct val="90000"/>
                  </a:lnSpc>
                  <a:spcBef>
                    <a:spcPts val="1000"/>
                  </a:spcBef>
                  <a:defRPr sz="2400"/>
                </a:pPr>
                <a:r>
                  <a:t>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𝑩</m:t>
                        </m:r>
                      </m:sub>
                    </m:sSub>
                    <m:r>
                      <a:rPr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𝑩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𝒈</m:t>
                        </m:r>
                        <m:d>
                          <m:dPr>
                            <m:ctrlPr>
                              <a:rPr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𝑬</m:t>
                                    </m:r>
                                  </m:e>
                                  <m:sub>
                                    <m:r>
                                      <a:rPr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𝑪𝑴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∆</m:t>
                                </m:r>
                                <m:r>
                                  <a:rPr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</m:den>
                            </m:f>
                            <m:r>
                              <a:rPr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;</m:t>
                            </m:r>
                            <m:f>
                              <m:fPr>
                                <m:ctrlPr>
                                  <a:rPr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𝑬</m:t>
                                    </m:r>
                                  </m:e>
                                  <m:sub>
                                    <m:r>
                                      <a:rPr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∆</m:t>
                                </m:r>
                                <m:r>
                                  <a:rPr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</m:den>
                            </m:f>
                            <m:r>
                              <a:rPr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f>
                              <m:fPr>
                                <m:ctrlPr>
                                  <a:rPr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𝜞</m:t>
                                </m:r>
                              </m:num>
                              <m:den>
                                <m:r>
                                  <a:rPr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∆</m:t>
                                </m:r>
                                <m:r>
                                  <a:rPr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</m:den>
                            </m:f>
                          </m:e>
                        </m:d>
                      </m:e>
                    </m:d>
                  </m:oMath>
                </a14:m>
                <a:r>
                  <a:t>, </a:t>
                </a:r>
                <a14:m>
                  <m:oMath xmlns:m="http://schemas.openxmlformats.org/officeDocument/2006/math">
                    <m:r>
                      <a:rPr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∆</m:t>
                    </m:r>
                    <m:r>
                      <a:rPr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𝑬</m:t>
                    </m:r>
                    <m:r>
                      <a:rPr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𝑩</m:t>
                        </m:r>
                      </m:sub>
                    </m:sSub>
                    <m:r>
                      <a:rPr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𝑪𝑴</m:t>
                        </m:r>
                      </m:sub>
                    </m:sSub>
                  </m:oMath>
                </a14:m>
                <a:endParaRPr sz="2264"/>
              </a:p>
            </p:txBody>
          </p:sp>
        </mc:Choice>
        <mc:Fallback xmlns="">
          <p:sp>
            <p:nvSpPr>
              <p:cNvPr id="175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91" y="5062761"/>
                <a:ext cx="11741972" cy="1306446"/>
              </a:xfrm>
              <a:prstGeom prst="rect">
                <a:avLst/>
              </a:prstGeom>
              <a:blipFill>
                <a:blip r:embed="rId3"/>
                <a:stretch>
                  <a:fillRect l="-1081" t="-5769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6" name="Picture 18" descr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7811" y="825059"/>
            <a:ext cx="4249120" cy="3415249"/>
          </a:xfrm>
          <a:prstGeom prst="rect">
            <a:avLst/>
          </a:prstGeom>
          <a:ln w="12700">
            <a:miter lim="400000"/>
          </a:ln>
        </p:spPr>
      </p:pic>
      <p:pic>
        <p:nvPicPr>
          <p:cNvPr id="177" name="Picture 21" descr="Picture 21"/>
          <p:cNvPicPr>
            <a:picLocks noChangeAspect="1"/>
          </p:cNvPicPr>
          <p:nvPr/>
        </p:nvPicPr>
        <p:blipFill>
          <a:blip r:embed="rId5"/>
          <a:srcRect l="35294" t="57112" r="16103" b="27633"/>
          <a:stretch>
            <a:fillRect/>
          </a:stretch>
        </p:blipFill>
        <p:spPr>
          <a:xfrm>
            <a:off x="761653" y="3711723"/>
            <a:ext cx="5925671" cy="104618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cover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fill="hold" grpId="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" presetClass="entr" presetSubtype="0" fill="hold" grpId="8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0" grpId="1" animBg="1" advAuto="0"/>
      <p:bldP spid="171" grpId="2" animBg="1" advAuto="0"/>
      <p:bldP spid="172" grpId="4" animBg="1" advAuto="0"/>
      <p:bldP spid="173" grpId="5" animBg="1" advAuto="0"/>
      <p:bldP spid="174" grpId="3" animBg="1" advAuto="0"/>
      <p:bldP spid="175" grpId="7" animBg="1" advAuto="0"/>
      <p:bldP spid="176" grpId="8" animBg="1" advAuto="0"/>
      <p:bldP spid="177" grpId="6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Neck model in imaginary times"/>
          <p:cNvSpPr txBox="1"/>
          <p:nvPr/>
        </p:nvSpPr>
        <p:spPr>
          <a:xfrm>
            <a:off x="-113127" y="23317"/>
            <a:ext cx="4910362" cy="4105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>
            <a:lvl1pPr algn="ctr" defTabSz="1219169">
              <a:defRPr sz="2400">
                <a:solidFill>
                  <a:srgbClr val="FF26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Neck model in imaginary times</a:t>
            </a:r>
          </a:p>
        </p:txBody>
      </p:sp>
      <p:pic>
        <p:nvPicPr>
          <p:cNvPr id="180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1456" y="118743"/>
            <a:ext cx="4910362" cy="375356"/>
          </a:xfrm>
          <a:prstGeom prst="rect">
            <a:avLst/>
          </a:prstGeom>
          <a:ln w="12700">
            <a:miter lim="400000"/>
          </a:ln>
        </p:spPr>
      </p:pic>
      <p:sp>
        <p:nvSpPr>
          <p:cNvPr id="181" name="Tl =1/(1 + exp{2A}),"/>
          <p:cNvSpPr txBox="1"/>
          <p:nvPr/>
        </p:nvSpPr>
        <p:spPr>
          <a:xfrm>
            <a:off x="7034314" y="456162"/>
            <a:ext cx="3709823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/>
          <a:p>
            <a:pPr defTabSz="228600">
              <a:defRPr sz="2600">
                <a:solidFill>
                  <a:srgbClr val="0433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i="1"/>
              <a:t>Tl </a:t>
            </a:r>
            <a:r>
              <a:t>=1/(1 + exp{2</a:t>
            </a:r>
            <a:r>
              <a:rPr i="1"/>
              <a:t>A</a:t>
            </a:r>
            <a:r>
              <a:t>}),</a:t>
            </a:r>
          </a:p>
        </p:txBody>
      </p:sp>
      <p:sp>
        <p:nvSpPr>
          <p:cNvPr id="182" name="The probability of fusion for the l th-partial wave is given by"/>
          <p:cNvSpPr txBox="1"/>
          <p:nvPr/>
        </p:nvSpPr>
        <p:spPr>
          <a:xfrm>
            <a:off x="150789" y="475212"/>
            <a:ext cx="6889569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/>
          <a:p>
            <a:pPr defTabSz="228600">
              <a:defRPr sz="2200">
                <a:solidFill>
                  <a:srgbClr val="00F900"/>
                </a:solidFill>
                <a:latin typeface="Times Roman"/>
                <a:ea typeface="Times Roman"/>
                <a:cs typeface="Times Roman"/>
                <a:sym typeface="Times Roman"/>
              </a:defRPr>
            </a:pPr>
            <a:r>
              <a:t>The probability of fusion for the </a:t>
            </a:r>
            <a:r>
              <a:rPr i="1"/>
              <a:t>l </a:t>
            </a:r>
            <a:r>
              <a:t>th-partial wave is given by</a:t>
            </a:r>
          </a:p>
        </p:txBody>
      </p:sp>
      <p:pic>
        <p:nvPicPr>
          <p:cNvPr id="183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99382" y="382641"/>
            <a:ext cx="1980848" cy="591566"/>
          </a:xfrm>
          <a:prstGeom prst="rect">
            <a:avLst/>
          </a:prstGeom>
          <a:ln w="12700">
            <a:miter lim="400000"/>
          </a:ln>
        </p:spPr>
      </p:pic>
      <p:sp>
        <p:nvSpPr>
          <p:cNvPr id="184" name="To take into account resonances modify the Bass potential as:"/>
          <p:cNvSpPr txBox="1"/>
          <p:nvPr/>
        </p:nvSpPr>
        <p:spPr>
          <a:xfrm>
            <a:off x="8106746" y="1064668"/>
            <a:ext cx="3269693" cy="4021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>
            <a:lvl1pPr algn="ctr" defTabSz="1219169">
              <a:defRPr sz="1200">
                <a:solidFill>
                  <a:srgbClr val="FF26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To take into account resonances modify the Bass potential as:</a:t>
            </a:r>
          </a:p>
        </p:txBody>
      </p:sp>
      <p:pic>
        <p:nvPicPr>
          <p:cNvPr id="185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6234" y="1454291"/>
            <a:ext cx="4505630" cy="745761"/>
          </a:xfrm>
          <a:prstGeom prst="rect">
            <a:avLst/>
          </a:prstGeom>
          <a:ln w="12700">
            <a:miter lim="400000"/>
          </a:ln>
        </p:spPr>
      </p:pic>
      <p:pic>
        <p:nvPicPr>
          <p:cNvPr id="186" name="Image" descr="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7760" y="1184848"/>
            <a:ext cx="3269693" cy="468656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7" name="Image" descr="Imag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00633" y="1224661"/>
            <a:ext cx="3862421" cy="5379395"/>
          </a:xfrm>
          <a:prstGeom prst="rect">
            <a:avLst/>
          </a:prstGeom>
          <a:ln w="12700">
            <a:miter lim="400000"/>
          </a:ln>
        </p:spPr>
      </p:pic>
      <p:sp>
        <p:nvSpPr>
          <p:cNvPr id="188" name="PHYSICAL REVIEW C 111, 014602 (2025)"/>
          <p:cNvSpPr txBox="1"/>
          <p:nvPr/>
        </p:nvSpPr>
        <p:spPr>
          <a:xfrm>
            <a:off x="5032688" y="6457605"/>
            <a:ext cx="3565576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>
            <a:lvl1pPr defTabSz="228600">
              <a:defRPr sz="1200">
                <a:latin typeface="Times Roman"/>
                <a:ea typeface="Times Roman"/>
                <a:cs typeface="Times Roman"/>
                <a:sym typeface="Times Roman"/>
              </a:defRPr>
            </a:lvl1pPr>
          </a:lstStyle>
          <a:p>
            <a:r>
              <a:t>PHYSICAL REVIEW C 111, 014602 (2025)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32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1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fill="hold" grpId="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1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32" fill="hold" grpId="8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" grpId="2" animBg="1" advAuto="0"/>
      <p:bldP spid="182" grpId="1" animBg="1" advAuto="0"/>
      <p:bldP spid="183" grpId="3" animBg="1" advAuto="0"/>
      <p:bldP spid="184" grpId="4" animBg="1" advAuto="0"/>
      <p:bldP spid="185" grpId="5" animBg="1" advAuto="0"/>
      <p:bldP spid="186" grpId="6" animBg="1" advAuto="0"/>
      <p:bldP spid="187" grpId="7" animBg="1" advAuto="0"/>
      <p:bldP spid="188" grpId="8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" name="Group 37"/>
          <p:cNvGrpSpPr/>
          <p:nvPr/>
        </p:nvGrpSpPr>
        <p:grpSpPr>
          <a:xfrm>
            <a:off x="5911168" y="1123551"/>
            <a:ext cx="6059545" cy="4836827"/>
            <a:chOff x="0" y="0"/>
            <a:chExt cx="6059543" cy="4836826"/>
          </a:xfrm>
        </p:grpSpPr>
        <p:pic>
          <p:nvPicPr>
            <p:cNvPr id="190" name="Picture 15" descr="Picture 15"/>
            <p:cNvPicPr>
              <a:picLocks noChangeAspect="1"/>
            </p:cNvPicPr>
            <p:nvPr/>
          </p:nvPicPr>
          <p:blipFill>
            <a:blip r:embed="rId2"/>
            <a:srcRect l="7865" t="2745" r="9973" b="3659"/>
            <a:stretch>
              <a:fillRect/>
            </a:stretch>
          </p:blipFill>
          <p:spPr>
            <a:xfrm>
              <a:off x="-1" y="0"/>
              <a:ext cx="6059545" cy="483682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91" name="Oval 36"/>
            <p:cNvSpPr/>
            <p:nvPr/>
          </p:nvSpPr>
          <p:spPr>
            <a:xfrm>
              <a:off x="2015330" y="2880759"/>
              <a:ext cx="234521" cy="214991"/>
            </a:xfrm>
            <a:prstGeom prst="ellipse">
              <a:avLst/>
            </a:prstGeom>
            <a:noFill/>
            <a:ln w="28575" cap="flat">
              <a:solidFill>
                <a:srgbClr val="FF66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93" name="Title 1"/>
          <p:cNvSpPr txBox="1">
            <a:spLocks noGrp="1"/>
          </p:cNvSpPr>
          <p:nvPr>
            <p:ph type="title"/>
          </p:nvPr>
        </p:nvSpPr>
        <p:spPr>
          <a:xfrm>
            <a:off x="0" y="-1"/>
            <a:ext cx="12192000" cy="681039"/>
          </a:xfrm>
          <a:prstGeom prst="rect">
            <a:avLst/>
          </a:prstGeom>
          <a:solidFill>
            <a:srgbClr val="2F5597"/>
          </a:solidFill>
        </p:spPr>
        <p:txBody>
          <a:bodyPr/>
          <a:lstStyle/>
          <a:p>
            <a:pPr>
              <a:defRPr sz="4000" b="1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Astrophysical Factors: HαC &amp; NM Results</a:t>
            </a:r>
          </a:p>
        </p:txBody>
      </p:sp>
      <p:sp>
        <p:nvSpPr>
          <p:cNvPr id="194" name="TextBox 4"/>
          <p:cNvSpPr txBox="1"/>
          <p:nvPr/>
        </p:nvSpPr>
        <p:spPr>
          <a:xfrm>
            <a:off x="11591174" y="109684"/>
            <a:ext cx="370984" cy="828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2400" b="1">
                <a:solidFill>
                  <a:srgbClr val="FFFFFF"/>
                </a:solidFill>
                <a:latin typeface="Bahnschrift Light Condensed"/>
                <a:ea typeface="Bahnschrift Light Condensed"/>
                <a:cs typeface="Bahnschrift Light Condensed"/>
                <a:sym typeface="Bahnschrift Light Condensed"/>
              </a:defRPr>
            </a:pPr>
            <a:r>
              <a:t>10</a:t>
            </a:r>
          </a:p>
        </p:txBody>
      </p:sp>
      <p:grpSp>
        <p:nvGrpSpPr>
          <p:cNvPr id="197" name="Title 1"/>
          <p:cNvGrpSpPr/>
          <p:nvPr/>
        </p:nvGrpSpPr>
        <p:grpSpPr>
          <a:xfrm>
            <a:off x="0" y="6402892"/>
            <a:ext cx="12192000" cy="471117"/>
            <a:chOff x="0" y="0"/>
            <a:chExt cx="12192000" cy="471116"/>
          </a:xfrm>
        </p:grpSpPr>
        <p:sp>
          <p:nvSpPr>
            <p:cNvPr id="195" name="Rectangle"/>
            <p:cNvSpPr/>
            <p:nvPr/>
          </p:nvSpPr>
          <p:spPr>
            <a:xfrm>
              <a:off x="0" y="-1"/>
              <a:ext cx="12192000" cy="471118"/>
            </a:xfrm>
            <a:prstGeom prst="rect">
              <a:avLst/>
            </a:prstGeom>
            <a:solidFill>
              <a:srgbClr val="B4C7E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lnSpc>
                  <a:spcPct val="90000"/>
                </a:lnSpc>
                <a:defRPr sz="4400">
                  <a:latin typeface="Calibri Light"/>
                  <a:ea typeface="Calibri Light"/>
                  <a:cs typeface="Calibri Light"/>
                  <a:sym typeface="Calibri Light"/>
                </a:defRPr>
              </a:pPr>
              <a:endParaRPr/>
            </a:p>
          </p:txBody>
        </p:sp>
        <p:sp>
          <p:nvSpPr>
            <p:cNvPr id="196" name="T. Depastas, S.T. Sun, H. Zheng, A. Bonasera, Phys Rev C 108, 035806 (2023); A. Tumino et al., Nature 557 (2018) 687–690."/>
            <p:cNvSpPr txBox="1"/>
            <p:nvPr/>
          </p:nvSpPr>
          <p:spPr>
            <a:xfrm>
              <a:off x="45719" y="43788"/>
              <a:ext cx="12100561" cy="383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>
                <a:lnSpc>
                  <a:spcPct val="90000"/>
                </a:lnSpc>
                <a:defRPr i="1">
                  <a:solidFill>
                    <a:srgbClr val="002060"/>
                  </a:solidFill>
                  <a:latin typeface="Bodoni MT"/>
                  <a:ea typeface="Bodoni MT"/>
                  <a:cs typeface="Bodoni MT"/>
                  <a:sym typeface="Bodoni MT"/>
                </a:defRPr>
              </a:lvl1pPr>
            </a:lstStyle>
            <a:p>
              <a:r>
                <a:t>T. Depastas, S.T. Sun, H. Zheng, A. Bonasera, Phys Rev C 108, 035806 (2023); A. Tumino et al., Nature 557 (2018) 687–690.</a:t>
              </a:r>
            </a:p>
          </p:txBody>
        </p:sp>
      </p:grpSp>
      <p:sp>
        <p:nvSpPr>
          <p:cNvPr id="198" name="Straight Arrow Connector 6"/>
          <p:cNvSpPr/>
          <p:nvPr/>
        </p:nvSpPr>
        <p:spPr>
          <a:xfrm>
            <a:off x="5656728" y="1285070"/>
            <a:ext cx="1417883" cy="1434638"/>
          </a:xfrm>
          <a:prstGeom prst="line">
            <a:avLst/>
          </a:prstGeom>
          <a:ln w="38100">
            <a:solidFill>
              <a:srgbClr val="0070C0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99" name="Straight Arrow Connector 7"/>
          <p:cNvSpPr/>
          <p:nvPr/>
        </p:nvSpPr>
        <p:spPr>
          <a:xfrm>
            <a:off x="5082988" y="2841812"/>
            <a:ext cx="1703295" cy="696236"/>
          </a:xfrm>
          <a:prstGeom prst="line">
            <a:avLst/>
          </a:prstGeom>
          <a:ln w="38100">
            <a:solidFill>
              <a:srgbClr val="0070C0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00" name="TextBox 8"/>
          <p:cNvSpPr txBox="1"/>
          <p:nvPr/>
        </p:nvSpPr>
        <p:spPr>
          <a:xfrm>
            <a:off x="267007" y="3499546"/>
            <a:ext cx="5205657" cy="929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>
                <a:latin typeface="Segoe UI Semibold"/>
                <a:ea typeface="Segoe UI Semibold"/>
                <a:cs typeface="Segoe UI Semibold"/>
                <a:sym typeface="Segoe UI Semibold"/>
              </a:defRPr>
            </a:pPr>
            <a:r>
              <a:t>HαC model: S*(E) ~ 10</a:t>
            </a:r>
            <a:r>
              <a:rPr baseline="30000"/>
              <a:t>15-17 </a:t>
            </a:r>
            <a:r>
              <a:t>MeVb, smooth function; Agreement with Vlasov &amp; experimental data for E&gt;2.5 MeV</a:t>
            </a:r>
          </a:p>
        </p:txBody>
      </p:sp>
      <p:sp>
        <p:nvSpPr>
          <p:cNvPr id="201" name="Straight Arrow Connector 9"/>
          <p:cNvSpPr/>
          <p:nvPr/>
        </p:nvSpPr>
        <p:spPr>
          <a:xfrm flipV="1">
            <a:off x="7996517" y="4526225"/>
            <a:ext cx="728348" cy="1454621"/>
          </a:xfrm>
          <a:prstGeom prst="line">
            <a:avLst/>
          </a:prstGeom>
          <a:ln w="38100">
            <a:solidFill>
              <a:srgbClr val="0070C0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02" name="TextBox 10"/>
          <p:cNvSpPr txBox="1"/>
          <p:nvPr/>
        </p:nvSpPr>
        <p:spPr>
          <a:xfrm>
            <a:off x="6082874" y="6007203"/>
            <a:ext cx="3523542" cy="650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>
                <a:latin typeface="Segoe UI Semibold"/>
                <a:ea typeface="Segoe UI Semibold"/>
                <a:cs typeface="Segoe UI Semibold"/>
                <a:sym typeface="Segoe UI Semibold"/>
              </a:defRPr>
            </a:lvl1pPr>
          </a:lstStyle>
          <a:p>
            <a:r>
              <a:t>Mean Field (Vlasov) Calculations</a:t>
            </a:r>
          </a:p>
        </p:txBody>
      </p:sp>
      <p:sp>
        <p:nvSpPr>
          <p:cNvPr id="203" name="TextBox 11"/>
          <p:cNvSpPr txBox="1"/>
          <p:nvPr/>
        </p:nvSpPr>
        <p:spPr>
          <a:xfrm>
            <a:off x="245702" y="2336358"/>
            <a:ext cx="5205657" cy="929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>
                <a:latin typeface="Segoe UI Semibold"/>
                <a:ea typeface="Segoe UI Semibold"/>
                <a:cs typeface="Segoe UI Semibold"/>
                <a:sym typeface="Segoe UI Semibold"/>
              </a:defRPr>
            </a:pPr>
            <a:r>
              <a:t>HαC model: Preliminary study of 2</a:t>
            </a:r>
            <a:r>
              <a:rPr baseline="30000"/>
              <a:t>+</a:t>
            </a:r>
            <a:r>
              <a:t> excited state fusion </a:t>
            </a:r>
            <a:r>
              <a:rPr b="0">
                <a:latin typeface="Wingdings"/>
                <a:ea typeface="Wingdings"/>
                <a:cs typeface="Wingdings"/>
                <a:sym typeface="Wingdings"/>
              </a:rPr>
              <a:t> </a:t>
            </a:r>
            <a:r>
              <a:t>Possible J=2 mixtures in THM study</a:t>
            </a:r>
          </a:p>
        </p:txBody>
      </p:sp>
      <p:sp>
        <p:nvSpPr>
          <p:cNvPr id="204" name="TextBox 21"/>
          <p:cNvSpPr txBox="1"/>
          <p:nvPr/>
        </p:nvSpPr>
        <p:spPr>
          <a:xfrm>
            <a:off x="267008" y="964136"/>
            <a:ext cx="5968103" cy="650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>
                <a:latin typeface="Segoe UI Semibold"/>
                <a:ea typeface="Segoe UI Semibold"/>
                <a:cs typeface="Segoe UI Semibold"/>
                <a:sym typeface="Segoe UI Semibold"/>
              </a:defRPr>
            </a:lvl1pPr>
          </a:lstStyle>
          <a:p>
            <a:r>
              <a:t>Trojan Horse Method (THM): Low energy measurements</a:t>
            </a:r>
          </a:p>
        </p:txBody>
      </p:sp>
      <p:sp>
        <p:nvSpPr>
          <p:cNvPr id="205" name="Straight Arrow Connector 19"/>
          <p:cNvSpPr/>
          <p:nvPr/>
        </p:nvSpPr>
        <p:spPr>
          <a:xfrm>
            <a:off x="5179439" y="4172966"/>
            <a:ext cx="1576579" cy="495702"/>
          </a:xfrm>
          <a:prstGeom prst="line">
            <a:avLst/>
          </a:prstGeom>
          <a:ln w="38100">
            <a:solidFill>
              <a:srgbClr val="0070C0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06" name="TextBox 31"/>
          <p:cNvSpPr txBox="1"/>
          <p:nvPr/>
        </p:nvSpPr>
        <p:spPr>
          <a:xfrm>
            <a:off x="342684" y="4981306"/>
            <a:ext cx="5054303" cy="650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>
                <a:latin typeface="Segoe UI Semibold"/>
                <a:ea typeface="Segoe UI Semibold"/>
                <a:cs typeface="Segoe UI Semibold"/>
                <a:sym typeface="Segoe UI Semibold"/>
              </a:defRPr>
            </a:pPr>
            <a:r>
              <a:t>HαC model </a:t>
            </a:r>
            <a:r>
              <a:rPr b="0">
                <a:latin typeface="Wingdings"/>
                <a:ea typeface="Wingdings"/>
                <a:cs typeface="Wingdings"/>
                <a:sym typeface="Wingdings"/>
              </a:rPr>
              <a:t> </a:t>
            </a:r>
            <a:r>
              <a:t>semiclassical, i.e., no CN levels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8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9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2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" grpId="1" animBg="1" advAuto="0"/>
      <p:bldP spid="199" grpId="8" animBg="1" advAuto="0"/>
      <p:bldP spid="200" grpId="3" animBg="1" advAuto="0"/>
      <p:bldP spid="201" grpId="5" animBg="1" advAuto="0"/>
      <p:bldP spid="202" grpId="6" animBg="1" advAuto="0"/>
      <p:bldP spid="203" grpId="7" animBg="1" advAuto="0"/>
      <p:bldP spid="204" grpId="2" animBg="1" advAuto="0"/>
      <p:bldP spid="205" grpId="4" animBg="1" advAuto="0"/>
      <p:bldP spid="206" grpId="9" animBg="1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Picture 17" descr="Picture 17"/>
          <p:cNvPicPr>
            <a:picLocks noChangeAspect="1"/>
          </p:cNvPicPr>
          <p:nvPr/>
        </p:nvPicPr>
        <p:blipFill>
          <a:blip r:embed="rId2"/>
          <a:srcRect l="23982" t="15342" r="26765" b="12680"/>
          <a:stretch>
            <a:fillRect/>
          </a:stretch>
        </p:blipFill>
        <p:spPr>
          <a:xfrm>
            <a:off x="401337" y="1027540"/>
            <a:ext cx="4958152" cy="4075682"/>
          </a:xfrm>
          <a:prstGeom prst="rect">
            <a:avLst/>
          </a:prstGeom>
          <a:ln w="12700">
            <a:miter lim="400000"/>
          </a:ln>
        </p:spPr>
      </p:pic>
      <p:sp>
        <p:nvSpPr>
          <p:cNvPr id="209" name="Title 1"/>
          <p:cNvSpPr txBox="1">
            <a:spLocks noGrp="1"/>
          </p:cNvSpPr>
          <p:nvPr>
            <p:ph type="title"/>
          </p:nvPr>
        </p:nvSpPr>
        <p:spPr>
          <a:xfrm>
            <a:off x="0" y="-1"/>
            <a:ext cx="12192000" cy="681039"/>
          </a:xfrm>
          <a:prstGeom prst="rect">
            <a:avLst/>
          </a:prstGeom>
          <a:solidFill>
            <a:srgbClr val="2F5597"/>
          </a:solidFill>
        </p:spPr>
        <p:txBody>
          <a:bodyPr/>
          <a:lstStyle/>
          <a:p>
            <a:pPr>
              <a:defRPr sz="4000" b="1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Astrophysical Factors: HαC &amp; NM Results</a:t>
            </a:r>
          </a:p>
        </p:txBody>
      </p:sp>
      <p:sp>
        <p:nvSpPr>
          <p:cNvPr id="210" name="TextBox 4"/>
          <p:cNvSpPr txBox="1"/>
          <p:nvPr/>
        </p:nvSpPr>
        <p:spPr>
          <a:xfrm>
            <a:off x="11695008" y="109684"/>
            <a:ext cx="267150" cy="828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2400" b="1">
                <a:solidFill>
                  <a:srgbClr val="FFFFFF"/>
                </a:solidFill>
                <a:latin typeface="Bahnschrift Light Condensed"/>
                <a:ea typeface="Bahnschrift Light Condensed"/>
                <a:cs typeface="Bahnschrift Light Condensed"/>
                <a:sym typeface="Bahnschrift Light Condensed"/>
              </a:defRPr>
            </a:pPr>
            <a:r>
              <a:t>11</a:t>
            </a:r>
          </a:p>
        </p:txBody>
      </p:sp>
      <p:grpSp>
        <p:nvGrpSpPr>
          <p:cNvPr id="213" name="Title 1"/>
          <p:cNvGrpSpPr/>
          <p:nvPr/>
        </p:nvGrpSpPr>
        <p:grpSpPr>
          <a:xfrm>
            <a:off x="0" y="6315235"/>
            <a:ext cx="12192000" cy="646431"/>
            <a:chOff x="0" y="0"/>
            <a:chExt cx="12192000" cy="646429"/>
          </a:xfrm>
        </p:grpSpPr>
        <p:sp>
          <p:nvSpPr>
            <p:cNvPr id="211" name="Rectangle"/>
            <p:cNvSpPr/>
            <p:nvPr/>
          </p:nvSpPr>
          <p:spPr>
            <a:xfrm>
              <a:off x="0" y="87657"/>
              <a:ext cx="12192000" cy="471117"/>
            </a:xfrm>
            <a:prstGeom prst="rect">
              <a:avLst/>
            </a:prstGeom>
            <a:solidFill>
              <a:srgbClr val="B4C7E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lnSpc>
                  <a:spcPct val="90000"/>
                </a:lnSpc>
                <a:defRPr i="1">
                  <a:solidFill>
                    <a:srgbClr val="002060"/>
                  </a:solidFill>
                  <a:latin typeface="Bodoni MT"/>
                  <a:ea typeface="Bodoni MT"/>
                  <a:cs typeface="Bodoni MT"/>
                  <a:sym typeface="Bodoni MT"/>
                </a:defRPr>
              </a:pPr>
              <a:endParaRPr/>
            </a:p>
          </p:txBody>
        </p:sp>
        <p:sp>
          <p:nvSpPr>
            <p:cNvPr id="212" name="S.T. Sun, T. Depastas, H. Zheng, A. Bonasera, Phys. Rev. C 111, 014602 (2025); A. Bonasera, J.B. Natowitz. Phys Rev C, 102, 061602(R), 2020."/>
            <p:cNvSpPr txBox="1"/>
            <p:nvPr/>
          </p:nvSpPr>
          <p:spPr>
            <a:xfrm>
              <a:off x="45719" y="0"/>
              <a:ext cx="12100561" cy="6464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>
                <a:lnSpc>
                  <a:spcPct val="90000"/>
                </a:lnSpc>
                <a:defRPr i="1">
                  <a:solidFill>
                    <a:srgbClr val="002060"/>
                  </a:solidFill>
                  <a:latin typeface="Bodoni MT"/>
                  <a:ea typeface="Bodoni MT"/>
                  <a:cs typeface="Bodoni MT"/>
                  <a:sym typeface="Bodoni MT"/>
                </a:defRPr>
              </a:lvl1pPr>
            </a:lstStyle>
            <a:p>
              <a:r>
                <a:t>S.T. Sun, T. Depastas, H. Zheng, A. Bonasera, Phys. Rev. C 111, 014602 (2025); A. Bonasera, J.B. Natowitz. Phys Rev C, 102, 061602(R), 2020.</a:t>
              </a:r>
            </a:p>
          </p:txBody>
        </p:sp>
      </p:grpSp>
      <p:sp>
        <p:nvSpPr>
          <p:cNvPr id="214" name="Straight Arrow Connector 6"/>
          <p:cNvSpPr/>
          <p:nvPr/>
        </p:nvSpPr>
        <p:spPr>
          <a:xfrm flipH="1" flipV="1">
            <a:off x="2026023" y="3827929"/>
            <a:ext cx="143437" cy="1550896"/>
          </a:xfrm>
          <a:prstGeom prst="line">
            <a:avLst/>
          </a:prstGeom>
          <a:ln w="38100">
            <a:solidFill>
              <a:srgbClr val="0070C0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15" name="TextBox 21"/>
          <p:cNvSpPr txBox="1"/>
          <p:nvPr/>
        </p:nvSpPr>
        <p:spPr>
          <a:xfrm>
            <a:off x="267007" y="5378824"/>
            <a:ext cx="5505050" cy="929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>
                <a:latin typeface="Segoe UI Semibold"/>
                <a:ea typeface="Segoe UI Semibold"/>
                <a:cs typeface="Segoe UI Semibold"/>
                <a:sym typeface="Segoe UI Semibold"/>
              </a:defRPr>
            </a:pPr>
            <a:r>
              <a:t>NM: Reproduction of CN levels + negligible GQR contribution; Baseline agreement with HαC</a:t>
            </a:r>
          </a:p>
          <a:p>
            <a:pPr>
              <a:defRPr b="1">
                <a:latin typeface="Segoe UI Semibold"/>
                <a:ea typeface="Segoe UI Semibold"/>
                <a:cs typeface="Segoe UI Semibold"/>
                <a:sym typeface="Segoe UI Semibold"/>
              </a:defRPr>
            </a:pPr>
            <a:r>
              <a:t>(less fluctuations </a:t>
            </a:r>
            <a:r>
              <a:rPr b="0">
                <a:latin typeface="Wingdings"/>
                <a:ea typeface="Wingdings"/>
                <a:cs typeface="Wingdings"/>
                <a:sym typeface="Wingdings"/>
              </a:rPr>
              <a:t> </a:t>
            </a:r>
            <a:r>
              <a:t>Mean field model)</a:t>
            </a:r>
          </a:p>
        </p:txBody>
      </p:sp>
      <p:grpSp>
        <p:nvGrpSpPr>
          <p:cNvPr id="218" name="Group 10"/>
          <p:cNvGrpSpPr/>
          <p:nvPr/>
        </p:nvGrpSpPr>
        <p:grpSpPr>
          <a:xfrm>
            <a:off x="5911168" y="1123551"/>
            <a:ext cx="6059545" cy="4836827"/>
            <a:chOff x="0" y="0"/>
            <a:chExt cx="6059543" cy="4836826"/>
          </a:xfrm>
        </p:grpSpPr>
        <p:pic>
          <p:nvPicPr>
            <p:cNvPr id="216" name="Picture 8" descr="Picture 8"/>
            <p:cNvPicPr>
              <a:picLocks noChangeAspect="1"/>
            </p:cNvPicPr>
            <p:nvPr/>
          </p:nvPicPr>
          <p:blipFill>
            <a:blip r:embed="rId3"/>
            <a:srcRect l="7865" t="2745" r="9973" b="3659"/>
            <a:stretch>
              <a:fillRect/>
            </a:stretch>
          </p:blipFill>
          <p:spPr>
            <a:xfrm>
              <a:off x="-1" y="0"/>
              <a:ext cx="6059545" cy="483682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17" name="Oval 9"/>
            <p:cNvSpPr/>
            <p:nvPr/>
          </p:nvSpPr>
          <p:spPr>
            <a:xfrm>
              <a:off x="2015330" y="2880759"/>
              <a:ext cx="234521" cy="214991"/>
            </a:xfrm>
            <a:prstGeom prst="ellipse">
              <a:avLst/>
            </a:prstGeom>
            <a:noFill/>
            <a:ln w="28575" cap="flat">
              <a:solidFill>
                <a:srgbClr val="FF66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cover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" grpId="1" animBg="1" advAuto="0"/>
      <p:bldP spid="215" grpId="2" animBg="1" advAuto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1074</Words>
  <Application>Microsoft Office PowerPoint</Application>
  <PresentationFormat>Widescreen</PresentationFormat>
  <Paragraphs>94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Arial</vt:lpstr>
      <vt:lpstr>Calibri</vt:lpstr>
      <vt:lpstr>Calibri Light</vt:lpstr>
      <vt:lpstr>Cambria Math</vt:lpstr>
      <vt:lpstr>Helvetica</vt:lpstr>
      <vt:lpstr>Segoe UI Semibold</vt:lpstr>
      <vt:lpstr>Wingdings</vt:lpstr>
      <vt:lpstr>Office Theme</vt:lpstr>
      <vt:lpstr>PowerPoint Presentation</vt:lpstr>
      <vt:lpstr>PowerPoint Presentation</vt:lpstr>
      <vt:lpstr>PowerPoint Presentation</vt:lpstr>
      <vt:lpstr>Introduction: Nuclear Clustering</vt:lpstr>
      <vt:lpstr>The Hybrid α-Clustering (HαC) Model</vt:lpstr>
      <vt:lpstr>The Neck Model (NM)</vt:lpstr>
      <vt:lpstr>PowerPoint Presentation</vt:lpstr>
      <vt:lpstr>Astrophysical Factors: HαC &amp; NM Results</vt:lpstr>
      <vt:lpstr>Astrophysical Factors: HαC &amp; NM Results</vt:lpstr>
      <vt:lpstr>PowerPoint Presentation</vt:lpstr>
      <vt:lpstr>PowerPoint Presentation</vt:lpstr>
      <vt:lpstr>Preliminary Results: 3α Reaction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Paris V Nguyen</dc:creator>
  <cp:lastModifiedBy>Paris V Nguyen</cp:lastModifiedBy>
  <cp:revision>1</cp:revision>
  <dcterms:modified xsi:type="dcterms:W3CDTF">2026-08-17T15:49:18Z</dcterms:modified>
</cp:coreProperties>
</file>